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43"/>
  </p:notesMasterIdLst>
  <p:handoutMasterIdLst>
    <p:handoutMasterId r:id="rId44"/>
  </p:handoutMasterIdLst>
  <p:sldIdLst>
    <p:sldId id="328" r:id="rId3"/>
    <p:sldId id="280" r:id="rId4"/>
    <p:sldId id="290" r:id="rId5"/>
    <p:sldId id="287" r:id="rId6"/>
    <p:sldId id="288" r:id="rId7"/>
    <p:sldId id="289" r:id="rId8"/>
    <p:sldId id="279" r:id="rId9"/>
    <p:sldId id="269" r:id="rId10"/>
    <p:sldId id="281" r:id="rId11"/>
    <p:sldId id="277" r:id="rId12"/>
    <p:sldId id="285" r:id="rId13"/>
    <p:sldId id="286" r:id="rId14"/>
    <p:sldId id="317" r:id="rId15"/>
    <p:sldId id="291" r:id="rId16"/>
    <p:sldId id="300" r:id="rId17"/>
    <p:sldId id="293" r:id="rId18"/>
    <p:sldId id="295" r:id="rId19"/>
    <p:sldId id="297" r:id="rId20"/>
    <p:sldId id="294" r:id="rId21"/>
    <p:sldId id="301" r:id="rId22"/>
    <p:sldId id="303" r:id="rId23"/>
    <p:sldId id="302" r:id="rId24"/>
    <p:sldId id="319" r:id="rId25"/>
    <p:sldId id="306" r:id="rId26"/>
    <p:sldId id="308" r:id="rId27"/>
    <p:sldId id="311" r:id="rId28"/>
    <p:sldId id="309" r:id="rId29"/>
    <p:sldId id="312" r:id="rId30"/>
    <p:sldId id="313" r:id="rId31"/>
    <p:sldId id="314" r:id="rId32"/>
    <p:sldId id="315" r:id="rId33"/>
    <p:sldId id="316" r:id="rId34"/>
    <p:sldId id="320" r:id="rId35"/>
    <p:sldId id="321" r:id="rId36"/>
    <p:sldId id="322" r:id="rId37"/>
    <p:sldId id="323" r:id="rId38"/>
    <p:sldId id="324" r:id="rId39"/>
    <p:sldId id="325" r:id="rId40"/>
    <p:sldId id="326" r:id="rId41"/>
    <p:sldId id="327" r:id="rId42"/>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4660"/>
  </p:normalViewPr>
  <p:slideViewPr>
    <p:cSldViewPr>
      <p:cViewPr varScale="1">
        <p:scale>
          <a:sx n="95" d="100"/>
          <a:sy n="95" d="100"/>
        </p:scale>
        <p:origin x="67" y="96"/>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198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5-02-16T14:59:46.026" idx="1">
    <p:pos x="10" y="10"/>
    <p:text>Shortly after the flood waters</p:text>
    <p:extLst>
      <p:ext uri="{C676402C-5697-4E1C-873F-D02D1690AC5C}">
        <p15:threadingInfo xmlns:p15="http://schemas.microsoft.com/office/powerpoint/2012/main" timeZoneBias="36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A5A207F-0F91-42F2-96D0-049C6003623B}" type="datetimeFigureOut">
              <a:rPr lang="en-US"/>
              <a:t>10/1/2018</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567D4A-04CB-4EDF-8FB1-342A02FC8EC5}" type="slidenum">
              <a:rPr/>
              <a:t>‹#›</a:t>
            </a:fld>
            <a:endParaRPr/>
          </a:p>
        </p:txBody>
      </p:sp>
    </p:spTree>
    <p:extLst>
      <p:ext uri="{BB962C8B-B14F-4D97-AF65-F5344CB8AC3E}">
        <p14:creationId xmlns:p14="http://schemas.microsoft.com/office/powerpoint/2010/main" val="1580125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CC13F5-F2B1-464B-BE8F-27ABFBD2FBDE}" type="datetimeFigureOut">
              <a:rPr lang="en-US"/>
              <a:t>10/1/2018</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61351F-DBB1-4664-ADA9-83BC7CB8848D}" type="slidenum">
              <a:rPr/>
              <a:t>‹#›</a:t>
            </a:fld>
            <a:endParaRPr/>
          </a:p>
        </p:txBody>
      </p:sp>
    </p:spTree>
    <p:extLst>
      <p:ext uri="{BB962C8B-B14F-4D97-AF65-F5344CB8AC3E}">
        <p14:creationId xmlns:p14="http://schemas.microsoft.com/office/powerpoint/2010/main" val="3642362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short time after I took the job, I was informed that I am also the FP mgr.  This was what I first saw.</a:t>
            </a:r>
            <a:endParaRPr lang="en-US" dirty="0"/>
          </a:p>
        </p:txBody>
      </p:sp>
      <p:sp>
        <p:nvSpPr>
          <p:cNvPr id="4" name="Slide Number Placeholder 3"/>
          <p:cNvSpPr>
            <a:spLocks noGrp="1"/>
          </p:cNvSpPr>
          <p:nvPr>
            <p:ph type="sldNum" sz="quarter" idx="10"/>
          </p:nvPr>
        </p:nvSpPr>
        <p:spPr/>
        <p:txBody>
          <a:bodyPr/>
          <a:lstStyle/>
          <a:p>
            <a:fld id="{2E61351F-DBB1-4664-ADA9-83BC7CB8848D}" type="slidenum">
              <a:rPr lang="en-US" smtClean="0"/>
              <a:t>2</a:t>
            </a:fld>
            <a:endParaRPr lang="en-US"/>
          </a:p>
        </p:txBody>
      </p:sp>
    </p:spTree>
    <p:extLst>
      <p:ext uri="{BB962C8B-B14F-4D97-AF65-F5344CB8AC3E}">
        <p14:creationId xmlns:p14="http://schemas.microsoft.com/office/powerpoint/2010/main" val="1118763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Shortly after the flood waters</a:t>
            </a:r>
            <a:r>
              <a:rPr lang="en-US" baseline="0" dirty="0" smtClean="0"/>
              <a:t> receded, emergency management and state legislators came to Ottawa.  </a:t>
            </a:r>
            <a:endParaRPr lang="en-US" dirty="0"/>
          </a:p>
        </p:txBody>
      </p:sp>
      <p:sp>
        <p:nvSpPr>
          <p:cNvPr id="4" name="Slide Number Placeholder 3"/>
          <p:cNvSpPr>
            <a:spLocks noGrp="1"/>
          </p:cNvSpPr>
          <p:nvPr>
            <p:ph type="sldNum" sz="quarter" idx="10"/>
          </p:nvPr>
        </p:nvSpPr>
        <p:spPr/>
        <p:txBody>
          <a:bodyPr/>
          <a:lstStyle/>
          <a:p>
            <a:fld id="{2E61351F-DBB1-4664-ADA9-83BC7CB8848D}" type="slidenum">
              <a:rPr lang="en-US" smtClean="0"/>
              <a:t>8</a:t>
            </a:fld>
            <a:endParaRPr lang="en-US"/>
          </a:p>
        </p:txBody>
      </p:sp>
    </p:spTree>
    <p:extLst>
      <p:ext uri="{BB962C8B-B14F-4D97-AF65-F5344CB8AC3E}">
        <p14:creationId xmlns:p14="http://schemas.microsoft.com/office/powerpoint/2010/main" val="1442292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Our purpose here today is to empower the citizens of the 38</a:t>
            </a:r>
            <a:r>
              <a:rPr lang="en-US" altLang="en-US" baseline="30000" smtClean="0"/>
              <a:t>th</a:t>
            </a:r>
            <a:r>
              <a:rPr lang="en-US" altLang="en-US" smtClean="0"/>
              <a:t> district with information in order to create a more resilient community and be better prepared for disaster.</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9C5B74D-221B-4E76-BC3F-99DA2597CD6A}" type="slidenum">
              <a:rPr lang="en-US" altLang="en-US">
                <a:latin typeface="Calibri" panose="020F0502020204030204" pitchFamily="34" charset="0"/>
              </a:rPr>
              <a:pPr eaLnBrk="1" hangingPunct="1"/>
              <a:t>9</a:t>
            </a:fld>
            <a:endParaRPr lang="en-US" altLang="en-US">
              <a:latin typeface="Calibri" panose="020F0502020204030204" pitchFamily="34" charset="0"/>
            </a:endParaRPr>
          </a:p>
        </p:txBody>
      </p:sp>
    </p:spTree>
    <p:extLst>
      <p:ext uri="{BB962C8B-B14F-4D97-AF65-F5344CB8AC3E}">
        <p14:creationId xmlns:p14="http://schemas.microsoft.com/office/powerpoint/2010/main" val="2020904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87A66550-60E0-4847-A49A-F3B475836176}" type="slidenum">
              <a:rPr lang="en-US" smtClean="0"/>
              <a:pPr/>
              <a:t>23</a:t>
            </a:fld>
            <a:endParaRPr 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92673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93814" y="990600"/>
            <a:ext cx="8458200" cy="3200400"/>
          </a:xfrm>
        </p:spPr>
        <p:txBody>
          <a:bodyPr>
            <a:normAutofit/>
          </a:bodyPr>
          <a:lstStyle>
            <a:lvl1pPr>
              <a:defRPr sz="6000"/>
            </a:lvl1pPr>
          </a:lstStyle>
          <a:p>
            <a:r>
              <a:rPr lang="en-US" smtClean="0"/>
              <a:t>Click to edit Master title style</a:t>
            </a:r>
            <a:endParaRPr/>
          </a:p>
        </p:txBody>
      </p:sp>
      <p:sp>
        <p:nvSpPr>
          <p:cNvPr id="3" name="Subtitle 2"/>
          <p:cNvSpPr>
            <a:spLocks noGrp="1"/>
          </p:cNvSpPr>
          <p:nvPr>
            <p:ph type="subTitle" idx="1"/>
          </p:nvPr>
        </p:nvSpPr>
        <p:spPr>
          <a:xfrm>
            <a:off x="1293813" y="4267200"/>
            <a:ext cx="8458200" cy="13716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3CD9712D-992A-4AB1-A5C2-575F75921AA2}" type="datetimeFigureOut">
              <a:rPr lang="en-US"/>
              <a:t>10/1/2018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1FEFA0A-2F20-4B60-98C6-5FFDA469AA1C}" type="slidenum">
              <a:rPr/>
              <a:t>‹#›</a:t>
            </a:fld>
            <a:endParaRPr/>
          </a:p>
        </p:txBody>
      </p:sp>
    </p:spTree>
    <p:extLst>
      <p:ext uri="{BB962C8B-B14F-4D97-AF65-F5344CB8AC3E}">
        <p14:creationId xmlns:p14="http://schemas.microsoft.com/office/powerpoint/2010/main" val="241353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600200">
              <a:defRPr/>
            </a:lvl6pPr>
            <a:lvl7pPr marL="1874520">
              <a:defRPr/>
            </a:lvl7pPr>
            <a:lvl8pPr marL="2148840">
              <a:defRPr/>
            </a:lvl8pPr>
            <a:lvl9pPr marL="2423160">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CD9712D-992A-4AB1-A5C2-575F75921AA2}" type="datetimeFigureOut">
              <a:rPr lang="en-US"/>
              <a:t>10/1/2018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1FEFA0A-2F20-4B60-98C6-5FFDA469AA1C}" type="slidenum">
              <a:rPr/>
              <a:t>‹#›</a:t>
            </a:fld>
            <a:endParaRPr/>
          </a:p>
        </p:txBody>
      </p:sp>
    </p:spTree>
    <p:extLst>
      <p:ext uri="{BB962C8B-B14F-4D97-AF65-F5344CB8AC3E}">
        <p14:creationId xmlns:p14="http://schemas.microsoft.com/office/powerpoint/2010/main" val="285757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52014" y="381000"/>
            <a:ext cx="1904998" cy="57912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293814" y="381000"/>
            <a:ext cx="8305800" cy="5791200"/>
          </a:xfrm>
        </p:spPr>
        <p:txBody>
          <a:bodyPr vert="eaVert"/>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CD9712D-992A-4AB1-A5C2-575F75921AA2}" type="datetimeFigureOut">
              <a:rPr lang="en-US"/>
              <a:t>10/1/2018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1FEFA0A-2F20-4B60-98C6-5FFDA469AA1C}" type="slidenum">
              <a:rPr/>
              <a:t>‹#›</a:t>
            </a:fld>
            <a:endParaRPr/>
          </a:p>
        </p:txBody>
      </p:sp>
    </p:spTree>
    <p:extLst>
      <p:ext uri="{BB962C8B-B14F-4D97-AF65-F5344CB8AC3E}">
        <p14:creationId xmlns:p14="http://schemas.microsoft.com/office/powerpoint/2010/main" val="213226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294" y="274639"/>
            <a:ext cx="1117309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406294" y="1225550"/>
            <a:ext cx="11173090" cy="4718049"/>
          </a:xfrm>
          <a:prstGeom prst="rect">
            <a:avLst/>
          </a:prstGeom>
          <a:noFill/>
          <a:ln w="9525">
            <a:noFill/>
            <a:miter lim="800000"/>
            <a:headEnd/>
            <a:tailEnd/>
          </a:ln>
        </p:spPr>
        <p:txBody>
          <a:bodyPr/>
          <a:lstStyle>
            <a:lvl1pPr marL="0" indent="0">
              <a:buNone/>
              <a:defRPr sz="2399">
                <a:solidFill>
                  <a:schemeClr val="tx1">
                    <a:lumMod val="75000"/>
                    <a:lumOff val="25000"/>
                  </a:schemeClr>
                </a:solidFill>
              </a:defRPr>
            </a:lvl1pPr>
            <a:lvl2pPr>
              <a:defRPr sz="2399">
                <a:solidFill>
                  <a:schemeClr val="tx1">
                    <a:lumMod val="75000"/>
                    <a:lumOff val="25000"/>
                  </a:schemeClr>
                </a:solidFill>
              </a:defRPr>
            </a:lvl2pPr>
            <a:lvl3pPr>
              <a:defRPr sz="1999">
                <a:solidFill>
                  <a:schemeClr val="tx1">
                    <a:lumMod val="75000"/>
                    <a:lumOff val="25000"/>
                  </a:schemeClr>
                </a:solidFill>
              </a:defRPr>
            </a:lvl3pPr>
            <a:lvl4pPr>
              <a:defRPr sz="1999">
                <a:solidFill>
                  <a:schemeClr val="tx1">
                    <a:lumMod val="75000"/>
                    <a:lumOff val="25000"/>
                  </a:schemeClr>
                </a:solidFill>
              </a:defRPr>
            </a:lvl4pPr>
            <a:lvl5pPr>
              <a:defRPr sz="1999">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422072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294" y="274639"/>
            <a:ext cx="1117309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406294" y="1225550"/>
            <a:ext cx="11173090" cy="4718049"/>
          </a:xfrm>
          <a:prstGeom prst="rect">
            <a:avLst/>
          </a:prstGeom>
          <a:noFill/>
          <a:ln w="9525">
            <a:noFill/>
            <a:miter lim="800000"/>
            <a:headEnd/>
            <a:tailEnd/>
          </a:ln>
        </p:spPr>
        <p:txBody>
          <a:bodyPr numCol="2"/>
          <a:lstStyle>
            <a:lvl1pPr marL="0" indent="0">
              <a:buNone/>
              <a:defRPr sz="2399">
                <a:solidFill>
                  <a:schemeClr val="tx1">
                    <a:lumMod val="75000"/>
                    <a:lumOff val="25000"/>
                  </a:schemeClr>
                </a:solidFill>
              </a:defRPr>
            </a:lvl1pPr>
            <a:lvl2pPr>
              <a:defRPr sz="2399">
                <a:solidFill>
                  <a:schemeClr val="tx1">
                    <a:lumMod val="75000"/>
                    <a:lumOff val="25000"/>
                  </a:schemeClr>
                </a:solidFill>
              </a:defRPr>
            </a:lvl2pPr>
            <a:lvl3pPr>
              <a:defRPr sz="1999">
                <a:solidFill>
                  <a:schemeClr val="tx1">
                    <a:lumMod val="75000"/>
                    <a:lumOff val="25000"/>
                  </a:schemeClr>
                </a:solidFill>
              </a:defRPr>
            </a:lvl3pPr>
            <a:lvl4pPr>
              <a:defRPr sz="1999">
                <a:solidFill>
                  <a:schemeClr val="tx1">
                    <a:lumMod val="75000"/>
                    <a:lumOff val="25000"/>
                  </a:schemeClr>
                </a:solidFill>
              </a:defRPr>
            </a:lvl4pPr>
            <a:lvl5pPr>
              <a:defRPr sz="1999">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109493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CD9712D-992A-4AB1-A5C2-575F75921AA2}" type="datetimeFigureOut">
              <a:rPr lang="en-US"/>
              <a:t>10/1/2018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1FEFA0A-2F20-4B60-98C6-5FFDA469AA1C}" type="slidenum">
              <a:rPr/>
              <a:t>‹#›</a:t>
            </a:fld>
            <a:endParaRPr/>
          </a:p>
        </p:txBody>
      </p:sp>
    </p:spTree>
    <p:extLst>
      <p:ext uri="{BB962C8B-B14F-4D97-AF65-F5344CB8AC3E}">
        <p14:creationId xmlns:p14="http://schemas.microsoft.com/office/powerpoint/2010/main" val="159476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813" y="2057400"/>
            <a:ext cx="8458201" cy="2666999"/>
          </a:xfrm>
        </p:spPr>
        <p:txBody>
          <a:bodyPr anchor="b">
            <a:normAutofit/>
          </a:bodyPr>
          <a:lstStyle>
            <a:lvl1pPr algn="l">
              <a:defRPr sz="4800" b="0" i="0" cap="none" baseline="0"/>
            </a:lvl1pPr>
          </a:lstStyle>
          <a:p>
            <a:r>
              <a:rPr lang="en-US" smtClean="0"/>
              <a:t>Click to edit Master title style</a:t>
            </a:r>
            <a:endParaRPr/>
          </a:p>
        </p:txBody>
      </p:sp>
      <p:sp>
        <p:nvSpPr>
          <p:cNvPr id="3" name="Text Placeholder 2"/>
          <p:cNvSpPr>
            <a:spLocks noGrp="1"/>
          </p:cNvSpPr>
          <p:nvPr>
            <p:ph type="body" idx="1"/>
          </p:nvPr>
        </p:nvSpPr>
        <p:spPr>
          <a:xfrm>
            <a:off x="1293813" y="4876800"/>
            <a:ext cx="8458201"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D9712D-992A-4AB1-A5C2-575F75921AA2}" type="datetimeFigureOut">
              <a:rPr lang="en-US"/>
              <a:t>10/1/2018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1FEFA0A-2F20-4B60-98C6-5FFDA469AA1C}" type="slidenum">
              <a:rPr/>
              <a:t>‹#›</a:t>
            </a:fld>
            <a:endParaRPr/>
          </a:p>
        </p:txBody>
      </p:sp>
    </p:spTree>
    <p:extLst>
      <p:ext uri="{BB962C8B-B14F-4D97-AF65-F5344CB8AC3E}">
        <p14:creationId xmlns:p14="http://schemas.microsoft.com/office/powerpoint/2010/main" val="33786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293812" y="1676400"/>
            <a:ext cx="4700016" cy="4495800"/>
          </a:xfrm>
        </p:spPr>
        <p:txBody>
          <a:bodyPr>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02035" y="1676401"/>
            <a:ext cx="4700016" cy="4495800"/>
          </a:xfrm>
        </p:spPr>
        <p:txBody>
          <a:bodyPr>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3CD9712D-992A-4AB1-A5C2-575F75921AA2}" type="datetimeFigureOut">
              <a:rPr lang="en-US"/>
              <a:t>10/1/2018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1FEFA0A-2F20-4B60-98C6-5FFDA469AA1C}" type="slidenum">
              <a:rPr/>
              <a:t>‹#›</a:t>
            </a:fld>
            <a:endParaRPr/>
          </a:p>
        </p:txBody>
      </p:sp>
    </p:spTree>
    <p:extLst>
      <p:ext uri="{BB962C8B-B14F-4D97-AF65-F5344CB8AC3E}">
        <p14:creationId xmlns:p14="http://schemas.microsoft.com/office/powerpoint/2010/main" val="310746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293813" y="1676399"/>
            <a:ext cx="4701142" cy="762001"/>
          </a:xfrm>
        </p:spPr>
        <p:txBody>
          <a:bodyPr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3813" y="2516457"/>
            <a:ext cx="4701142" cy="3655743"/>
          </a:xfrm>
        </p:spPr>
        <p:txBody>
          <a:bodyPr/>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191754" y="1676399"/>
            <a:ext cx="4703259" cy="762001"/>
          </a:xfrm>
        </p:spPr>
        <p:txBody>
          <a:bodyPr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516457"/>
            <a:ext cx="4703259" cy="3655743"/>
          </a:xfrm>
        </p:spPr>
        <p:txBody>
          <a:bodyPr/>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3CD9712D-992A-4AB1-A5C2-575F75921AA2}" type="datetimeFigureOut">
              <a:rPr lang="en-US"/>
              <a:t>10/1/2018</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81FEFA0A-2F20-4B60-98C6-5FFDA469AA1C}" type="slidenum">
              <a:rPr/>
              <a:t>‹#›</a:t>
            </a:fld>
            <a:endParaRPr/>
          </a:p>
        </p:txBody>
      </p:sp>
    </p:spTree>
    <p:extLst>
      <p:ext uri="{BB962C8B-B14F-4D97-AF65-F5344CB8AC3E}">
        <p14:creationId xmlns:p14="http://schemas.microsoft.com/office/powerpoint/2010/main" val="168855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3CD9712D-992A-4AB1-A5C2-575F75921AA2}" type="datetimeFigureOut">
              <a:rPr lang="en-US"/>
              <a:t>10/1/2018</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81FEFA0A-2F20-4B60-98C6-5FFDA469AA1C}" type="slidenum">
              <a:rPr/>
              <a:t>‹#›</a:t>
            </a:fld>
            <a:endParaRPr/>
          </a:p>
        </p:txBody>
      </p:sp>
    </p:spTree>
    <p:extLst>
      <p:ext uri="{BB962C8B-B14F-4D97-AF65-F5344CB8AC3E}">
        <p14:creationId xmlns:p14="http://schemas.microsoft.com/office/powerpoint/2010/main" val="326159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D9712D-992A-4AB1-A5C2-575F75921AA2}" type="datetimeFigureOut">
              <a:rPr lang="en-US"/>
              <a:t>10/1/2018</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81FEFA0A-2F20-4B60-98C6-5FFDA469AA1C}" type="slidenum">
              <a:rPr/>
              <a:t>‹#›</a:t>
            </a:fld>
            <a:endParaRPr/>
          </a:p>
        </p:txBody>
      </p:sp>
    </p:spTree>
    <p:extLst>
      <p:ext uri="{BB962C8B-B14F-4D97-AF65-F5344CB8AC3E}">
        <p14:creationId xmlns:p14="http://schemas.microsoft.com/office/powerpoint/2010/main" val="74339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0811" y="1676400"/>
            <a:ext cx="3810000" cy="2438400"/>
          </a:xfrm>
        </p:spPr>
        <p:txBody>
          <a:bodyPr anchor="b">
            <a:normAutofit/>
          </a:bodyPr>
          <a:lstStyle>
            <a:lvl1pPr algn="l">
              <a:defRPr sz="3200" b="0"/>
            </a:lvl1pPr>
          </a:lstStyle>
          <a:p>
            <a:r>
              <a:rPr lang="en-US" smtClean="0"/>
              <a:t>Click to edit Master title style</a:t>
            </a:r>
            <a:endParaRPr/>
          </a:p>
        </p:txBody>
      </p:sp>
      <p:sp>
        <p:nvSpPr>
          <p:cNvPr id="3" name="Content Placeholder 2"/>
          <p:cNvSpPr>
            <a:spLocks noGrp="1"/>
          </p:cNvSpPr>
          <p:nvPr>
            <p:ph idx="1"/>
          </p:nvPr>
        </p:nvSpPr>
        <p:spPr>
          <a:xfrm>
            <a:off x="1293813" y="685800"/>
            <a:ext cx="61722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770811" y="4191000"/>
            <a:ext cx="3810000" cy="1524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D9712D-992A-4AB1-A5C2-575F75921AA2}" type="datetimeFigureOut">
              <a:rPr lang="en-US"/>
              <a:t>10/1/2018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1FEFA0A-2F20-4B60-98C6-5FFDA469AA1C}" type="slidenum">
              <a:rPr/>
              <a:t>‹#›</a:t>
            </a:fld>
            <a:endParaRPr/>
          </a:p>
        </p:txBody>
      </p:sp>
    </p:spTree>
    <p:extLst>
      <p:ext uri="{BB962C8B-B14F-4D97-AF65-F5344CB8AC3E}">
        <p14:creationId xmlns:p14="http://schemas.microsoft.com/office/powerpoint/2010/main" val="82885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0812" y="1676400"/>
            <a:ext cx="3810000" cy="2438400"/>
          </a:xfrm>
        </p:spPr>
        <p:txBody>
          <a:bodyPr anchor="b">
            <a:noAutofit/>
          </a:bodyPr>
          <a:lstStyle>
            <a:lvl1pPr algn="l">
              <a:defRPr sz="3200" b="0"/>
            </a:lvl1pPr>
          </a:lstStyle>
          <a:p>
            <a:r>
              <a:rPr lang="en-US" smtClean="0"/>
              <a:t>Click to edit Master title style</a:t>
            </a:r>
            <a:endParaRPr/>
          </a:p>
        </p:txBody>
      </p:sp>
      <p:sp>
        <p:nvSpPr>
          <p:cNvPr id="3" name="Picture Placeholder 2"/>
          <p:cNvSpPr>
            <a:spLocks noGrp="1"/>
          </p:cNvSpPr>
          <p:nvPr>
            <p:ph type="pic" idx="1"/>
          </p:nvPr>
        </p:nvSpPr>
        <p:spPr>
          <a:xfrm>
            <a:off x="1522412" y="0"/>
            <a:ext cx="5943601" cy="6858000"/>
          </a:xfr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770812" y="4191000"/>
            <a:ext cx="3810000" cy="1524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3949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836614" y="0"/>
            <a:ext cx="11352212" cy="6858000"/>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293813" y="381000"/>
            <a:ext cx="9601200" cy="1143000"/>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1293813" y="1676400"/>
            <a:ext cx="9601200" cy="4495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1271781" y="6356351"/>
            <a:ext cx="2844059" cy="365125"/>
          </a:xfrm>
          <a:prstGeom prst="rect">
            <a:avLst/>
          </a:prstGeom>
        </p:spPr>
        <p:txBody>
          <a:bodyPr vert="horz" lIns="91440" tIns="45720" rIns="91440" bIns="45720" rtlCol="0" anchor="ctr"/>
          <a:lstStyle>
            <a:lvl1pPr algn="l">
              <a:defRPr sz="900">
                <a:solidFill>
                  <a:schemeClr val="tx1">
                    <a:lumMod val="90000"/>
                    <a:lumOff val="10000"/>
                  </a:schemeClr>
                </a:solidFill>
              </a:defRPr>
            </a:lvl1pPr>
          </a:lstStyle>
          <a:p>
            <a:fld id="{3CD9712D-992A-4AB1-A5C2-575F75921AA2}" type="datetimeFigureOut">
              <a:rPr lang="en-US"/>
              <a:pPr/>
              <a:t>10/1/2018</a:t>
            </a:fld>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900">
                <a:solidFill>
                  <a:schemeClr val="tx1">
                    <a:lumMod val="90000"/>
                    <a:lumOff val="10000"/>
                  </a:schemeClr>
                </a:solidFill>
              </a:defRPr>
            </a:lvl1pPr>
          </a:lstStyle>
          <a:p>
            <a:endParaRPr/>
          </a:p>
        </p:txBody>
      </p:sp>
      <p:sp>
        <p:nvSpPr>
          <p:cNvPr id="6" name="Slide Number Placeholder 5"/>
          <p:cNvSpPr>
            <a:spLocks noGrp="1"/>
          </p:cNvSpPr>
          <p:nvPr>
            <p:ph type="sldNum" sz="quarter" idx="4"/>
          </p:nvPr>
        </p:nvSpPr>
        <p:spPr>
          <a:xfrm>
            <a:off x="8051225" y="6356351"/>
            <a:ext cx="2844059" cy="365125"/>
          </a:xfrm>
          <a:prstGeom prst="rect">
            <a:avLst/>
          </a:prstGeom>
        </p:spPr>
        <p:txBody>
          <a:bodyPr vert="horz" lIns="91440" tIns="45720" rIns="91440" bIns="45720" rtlCol="0" anchor="ctr"/>
          <a:lstStyle>
            <a:lvl1pPr algn="r">
              <a:defRPr sz="900">
                <a:solidFill>
                  <a:schemeClr val="tx1">
                    <a:lumMod val="90000"/>
                    <a:lumOff val="10000"/>
                  </a:schemeClr>
                </a:solidFill>
              </a:defRPr>
            </a:lvl1pPr>
          </a:lstStyle>
          <a:p>
            <a:fld id="{81FEFA0A-2F20-4B60-98C6-5FFDA469AA1C}" type="slidenum">
              <a:rPr/>
              <a:pPr/>
              <a:t>‹#›</a:t>
            </a:fld>
            <a:endParaRPr/>
          </a:p>
        </p:txBody>
      </p:sp>
    </p:spTree>
    <p:extLst>
      <p:ext uri="{BB962C8B-B14F-4D97-AF65-F5344CB8AC3E}">
        <p14:creationId xmlns:p14="http://schemas.microsoft.com/office/powerpoint/2010/main" val="352872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9.jpeg"/><Relationship Id="rId4" Type="http://schemas.openxmlformats.org/officeDocument/2006/relationships/image" Target="../media/image48.emf"/></Relationships>
</file>

<file path=ppt/slides/_rels/slide3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58.ti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solidFill>
                  <a:srgbClr val="FFC000"/>
                </a:solidFill>
              </a:rPr>
              <a:t>UPPER MISSISSIPPI RIVER CONFERENCE 2018</a:t>
            </a:r>
            <a:endParaRPr lang="en-US" dirty="0">
              <a:solidFill>
                <a:srgbClr val="FFC000"/>
              </a:solidFill>
            </a:endParaRPr>
          </a:p>
        </p:txBody>
      </p:sp>
      <p:sp>
        <p:nvSpPr>
          <p:cNvPr id="3" name="Subtitle 2"/>
          <p:cNvSpPr>
            <a:spLocks noGrp="1"/>
          </p:cNvSpPr>
          <p:nvPr>
            <p:ph type="subTitle" idx="1"/>
          </p:nvPr>
        </p:nvSpPr>
        <p:spPr/>
        <p:txBody>
          <a:bodyPr/>
          <a:lstStyle/>
          <a:p>
            <a:r>
              <a:rPr lang="en-US" dirty="0" smtClean="0"/>
              <a:t>REGIONAL FLOOD COALITIONS</a:t>
            </a:r>
          </a:p>
          <a:p>
            <a:endParaRPr lang="en-US" dirty="0"/>
          </a:p>
          <a:p>
            <a:r>
              <a:rPr lang="en-US" dirty="0" smtClean="0"/>
              <a:t>A LOCAL LEVEL APPROACH</a:t>
            </a:r>
            <a:endParaRPr lang="en-US" dirty="0"/>
          </a:p>
        </p:txBody>
      </p:sp>
    </p:spTree>
    <p:extLst>
      <p:ext uri="{BB962C8B-B14F-4D97-AF65-F5344CB8AC3E}">
        <p14:creationId xmlns:p14="http://schemas.microsoft.com/office/powerpoint/2010/main" val="875818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H="1">
            <a:off x="8228012" y="3429000"/>
            <a:ext cx="7620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6883" y="0"/>
            <a:ext cx="8875059" cy="6858000"/>
          </a:xfrm>
          <a:prstGeom prst="rect">
            <a:avLst/>
          </a:prstGeom>
        </p:spPr>
      </p:pic>
    </p:spTree>
    <p:extLst>
      <p:ext uri="{BB962C8B-B14F-4D97-AF65-F5344CB8AC3E}">
        <p14:creationId xmlns:p14="http://schemas.microsoft.com/office/powerpoint/2010/main" val="398398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Marseilles barge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31812" y="457200"/>
            <a:ext cx="2438400" cy="341632"/>
          </a:xfrm>
          <a:prstGeom prst="rect">
            <a:avLst/>
          </a:prstGeom>
          <a:noFill/>
        </p:spPr>
        <p:txBody>
          <a:bodyPr wrap="square" rtlCol="0">
            <a:spAutoFit/>
          </a:bodyPr>
          <a:lstStyle/>
          <a:p>
            <a:pPr algn="ctr">
              <a:lnSpc>
                <a:spcPct val="90000"/>
              </a:lnSpc>
            </a:pPr>
            <a:r>
              <a:rPr lang="en-US" b="1" dirty="0" smtClean="0">
                <a:solidFill>
                  <a:srgbClr val="FF0000"/>
                </a:solidFill>
              </a:rPr>
              <a:t>MARSEILLES</a:t>
            </a:r>
            <a:endParaRPr lang="en-US" b="1" dirty="0">
              <a:solidFill>
                <a:srgbClr val="FF0000"/>
              </a:solidFill>
            </a:endParaRPr>
          </a:p>
        </p:txBody>
      </p:sp>
    </p:spTree>
    <p:extLst>
      <p:ext uri="{BB962C8B-B14F-4D97-AF65-F5344CB8AC3E}">
        <p14:creationId xmlns:p14="http://schemas.microsoft.com/office/powerpoint/2010/main" val="130168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descr="utica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8882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2"/>
          <p:cNvSpPr txBox="1">
            <a:spLocks noChangeArrowheads="1"/>
          </p:cNvSpPr>
          <p:nvPr/>
        </p:nvSpPr>
        <p:spPr bwMode="auto">
          <a:xfrm>
            <a:off x="7694612" y="5638800"/>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rPr>
              <a:t>UTICA</a:t>
            </a:r>
          </a:p>
        </p:txBody>
      </p:sp>
    </p:spTree>
    <p:extLst>
      <p:ext uri="{BB962C8B-B14F-4D97-AF65-F5344CB8AC3E}">
        <p14:creationId xmlns:p14="http://schemas.microsoft.com/office/powerpoint/2010/main" val="62762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3" y="0"/>
            <a:ext cx="6096000" cy="4572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2433" y="2270334"/>
            <a:ext cx="6116888" cy="4587666"/>
          </a:xfrm>
          <a:prstGeom prst="rect">
            <a:avLst/>
          </a:prstGeom>
        </p:spPr>
      </p:pic>
      <p:sp>
        <p:nvSpPr>
          <p:cNvPr id="4" name="TextBox 3"/>
          <p:cNvSpPr txBox="1"/>
          <p:nvPr/>
        </p:nvSpPr>
        <p:spPr>
          <a:xfrm>
            <a:off x="6627812" y="275475"/>
            <a:ext cx="5181600" cy="2086725"/>
          </a:xfrm>
          <a:prstGeom prst="rect">
            <a:avLst/>
          </a:prstGeom>
          <a:noFill/>
        </p:spPr>
        <p:txBody>
          <a:bodyPr wrap="square" rtlCol="0">
            <a:spAutoFit/>
          </a:bodyPr>
          <a:lstStyle/>
          <a:p>
            <a:pPr algn="ctr">
              <a:lnSpc>
                <a:spcPct val="90000"/>
              </a:lnSpc>
            </a:pPr>
            <a:endParaRPr lang="en-US" dirty="0" smtClean="0">
              <a:latin typeface="Arial Rounded MT Bold" panose="020F0704030504030204" pitchFamily="34" charset="0"/>
            </a:endParaRPr>
          </a:p>
          <a:p>
            <a:pPr algn="ctr">
              <a:lnSpc>
                <a:spcPct val="90000"/>
              </a:lnSpc>
            </a:pPr>
            <a:r>
              <a:rPr lang="en-US" dirty="0" smtClean="0">
                <a:latin typeface="Arial Rounded MT Bold" panose="020F0704030504030204" pitchFamily="34" charset="0"/>
              </a:rPr>
              <a:t>Morris Hospital</a:t>
            </a:r>
          </a:p>
          <a:p>
            <a:pPr algn="ctr">
              <a:lnSpc>
                <a:spcPct val="90000"/>
              </a:lnSpc>
            </a:pPr>
            <a:endParaRPr lang="en-US" dirty="0" smtClean="0">
              <a:latin typeface="Arial Rounded MT Bold" panose="020F0704030504030204" pitchFamily="34" charset="0"/>
            </a:endParaRPr>
          </a:p>
          <a:p>
            <a:pPr algn="ctr">
              <a:lnSpc>
                <a:spcPct val="90000"/>
              </a:lnSpc>
            </a:pPr>
            <a:r>
              <a:rPr lang="en-US" dirty="0" smtClean="0">
                <a:latin typeface="Arial Rounded MT Bold" panose="020F0704030504030204" pitchFamily="34" charset="0"/>
              </a:rPr>
              <a:t>Forced Evacuation</a:t>
            </a:r>
          </a:p>
          <a:p>
            <a:pPr algn="ctr">
              <a:lnSpc>
                <a:spcPct val="90000"/>
              </a:lnSpc>
            </a:pPr>
            <a:endParaRPr lang="en-US" dirty="0">
              <a:latin typeface="Arial Rounded MT Bold" panose="020F0704030504030204" pitchFamily="34" charset="0"/>
            </a:endParaRPr>
          </a:p>
          <a:p>
            <a:pPr algn="ctr">
              <a:lnSpc>
                <a:spcPct val="90000"/>
              </a:lnSpc>
            </a:pPr>
            <a:r>
              <a:rPr lang="en-US" dirty="0" smtClean="0">
                <a:latin typeface="Arial Rounded MT Bold" panose="020F0704030504030204" pitchFamily="34" charset="0"/>
              </a:rPr>
              <a:t>2.5 Million in damage</a:t>
            </a:r>
          </a:p>
          <a:p>
            <a:pPr algn="ctr">
              <a:lnSpc>
                <a:spcPct val="90000"/>
              </a:lnSpc>
            </a:pPr>
            <a:endParaRPr lang="en-US" dirty="0">
              <a:latin typeface="Arial Rounded MT Bold" panose="020F0704030504030204" pitchFamily="34" charset="0"/>
            </a:endParaRPr>
          </a:p>
          <a:p>
            <a:pPr algn="ctr">
              <a:lnSpc>
                <a:spcPct val="90000"/>
              </a:lnSpc>
            </a:pPr>
            <a:endParaRPr lang="en-US" dirty="0">
              <a:latin typeface="Arial Rounded MT Bold" panose="020F0704030504030204" pitchFamily="34" charset="0"/>
            </a:endParaRPr>
          </a:p>
        </p:txBody>
      </p:sp>
      <p:sp>
        <p:nvSpPr>
          <p:cNvPr id="5" name="TextBox 4"/>
          <p:cNvSpPr txBox="1"/>
          <p:nvPr/>
        </p:nvSpPr>
        <p:spPr>
          <a:xfrm>
            <a:off x="531812" y="4724400"/>
            <a:ext cx="4800600" cy="590931"/>
          </a:xfrm>
          <a:prstGeom prst="rect">
            <a:avLst/>
          </a:prstGeom>
          <a:noFill/>
        </p:spPr>
        <p:txBody>
          <a:bodyPr wrap="square" rtlCol="0">
            <a:spAutoFit/>
          </a:bodyPr>
          <a:lstStyle/>
          <a:p>
            <a:pPr algn="ctr">
              <a:lnSpc>
                <a:spcPct val="90000"/>
              </a:lnSpc>
            </a:pPr>
            <a:r>
              <a:rPr lang="en-US" dirty="0" err="1" smtClean="0">
                <a:latin typeface="Arial Rounded MT Bold" panose="020F0704030504030204" pitchFamily="34" charset="0"/>
              </a:rPr>
              <a:t>AuxSable</a:t>
            </a:r>
            <a:r>
              <a:rPr lang="en-US" dirty="0" smtClean="0">
                <a:latin typeface="Arial Rounded MT Bold" panose="020F0704030504030204" pitchFamily="34" charset="0"/>
              </a:rPr>
              <a:t> Aqueduct</a:t>
            </a:r>
          </a:p>
          <a:p>
            <a:pPr algn="ctr">
              <a:lnSpc>
                <a:spcPct val="90000"/>
              </a:lnSpc>
            </a:pPr>
            <a:r>
              <a:rPr lang="en-US" dirty="0" smtClean="0">
                <a:latin typeface="Arial Rounded MT Bold" panose="020F0704030504030204" pitchFamily="34" charset="0"/>
              </a:rPr>
              <a:t>Failure caused hospital to flood</a:t>
            </a:r>
            <a:endParaRPr lang="en-US" dirty="0">
              <a:latin typeface="Arial Rounded MT Bold" panose="020F0704030504030204" pitchFamily="34"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44445" b="32222"/>
          <a:stretch/>
        </p:blipFill>
        <p:spPr>
          <a:xfrm>
            <a:off x="482683" y="5249779"/>
            <a:ext cx="5143500" cy="1600200"/>
          </a:xfrm>
          <a:prstGeom prst="rect">
            <a:avLst/>
          </a:prstGeom>
        </p:spPr>
      </p:pic>
    </p:spTree>
    <p:extLst>
      <p:ext uri="{BB962C8B-B14F-4D97-AF65-F5344CB8AC3E}">
        <p14:creationId xmlns:p14="http://schemas.microsoft.com/office/powerpoint/2010/main" val="282578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1212" y="0"/>
            <a:ext cx="4495800" cy="337185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1212" y="3352800"/>
            <a:ext cx="4495800" cy="3371850"/>
          </a:xfrm>
          <a:prstGeom prst="rect">
            <a:avLst/>
          </a:prstGeom>
        </p:spPr>
      </p:pic>
      <p:sp>
        <p:nvSpPr>
          <p:cNvPr id="5" name="TextBox 4"/>
          <p:cNvSpPr txBox="1"/>
          <p:nvPr/>
        </p:nvSpPr>
        <p:spPr>
          <a:xfrm>
            <a:off x="0" y="0"/>
            <a:ext cx="7161212" cy="6771084"/>
          </a:xfrm>
          <a:prstGeom prst="rect">
            <a:avLst/>
          </a:prstGeom>
          <a:noFill/>
        </p:spPr>
        <p:txBody>
          <a:bodyPr wrap="square" rtlCol="0">
            <a:spAutoFit/>
          </a:bodyPr>
          <a:lstStyle/>
          <a:p>
            <a:r>
              <a:rPr lang="en-US" sz="1400" dirty="0"/>
              <a:t>Dear Mayor:</a:t>
            </a:r>
          </a:p>
          <a:p>
            <a:r>
              <a:rPr lang="en-US" sz="1400" dirty="0"/>
              <a:t>As you well know, your community has recently been affected by flood related damages.  The flooding this past spring was disastrous for many communities in the Illinois River watershed, including many in my District.  Since that Federal Disaster of April 2013, I have worked with my constituents to identify the challenges that face our flood prone communities.  While many of your flood community issues may be complex and seem difficult to resolve, there are technical resources and programs available to help successfully solve and mitigate flood related problems.  I have found that the Federal Government, FEMA, Homeland Security, the Insurance Service Office, Illinois Emergency Management Agency and Illinois Department of Natural Resources each have resources to help us deal with the post flood challenges at hand, and to help us prevent flood damages in the future.</a:t>
            </a:r>
          </a:p>
          <a:p>
            <a:r>
              <a:rPr lang="en-US" sz="1400" dirty="0"/>
              <a:t> </a:t>
            </a:r>
          </a:p>
          <a:p>
            <a:r>
              <a:rPr lang="en-US" sz="1400" dirty="0"/>
              <a:t>In an effort to share information, promote sound floodplain management practices, and save the taxpayer dollars I would like to form a coalition of Illinois River watershed communities.  We can learn from one another.  Joining together with other communities in similar situations has a synergistic benefit.  Some communities in Illinois have had tremendous success in mitigating flood losses and we can collectively learn from their experiences.  Ottawa, Illinois, in the late 1990’s was one of the worst repetitive loss communities in the State.  Today that community has eliminated much of their flood risk and is ranked at the top of the Community Rating System which allows their citizens the benefit of a 25% discount on flood insurance premiums.  </a:t>
            </a:r>
          </a:p>
          <a:p>
            <a:r>
              <a:rPr lang="en-US" sz="1400" dirty="0"/>
              <a:t> </a:t>
            </a:r>
          </a:p>
          <a:p>
            <a:r>
              <a:rPr lang="en-US" sz="1400" dirty="0"/>
              <a:t>The Illinois Department of Natural Resources, Office of Water Resources, The U.S. Army Corps of Engineers, the Illinois Association of Floodplain and </a:t>
            </a:r>
            <a:r>
              <a:rPr lang="en-US" sz="1400" dirty="0" err="1"/>
              <a:t>Stormwater</a:t>
            </a:r>
            <a:r>
              <a:rPr lang="en-US" sz="1400" dirty="0"/>
              <a:t> Managers and the City of Ottawa have all agreed to assist my office in the formation of a coalition of flood prone communities in my district.  To that end I am asking your participation in this endeavor.  I am proposing that we have an initial formational meeting on February 12, 2014.  The City of Ottawa has offered the use of their Council Chambers. </a:t>
            </a:r>
          </a:p>
        </p:txBody>
      </p:sp>
    </p:spTree>
    <p:extLst>
      <p:ext uri="{BB962C8B-B14F-4D97-AF65-F5344CB8AC3E}">
        <p14:creationId xmlns:p14="http://schemas.microsoft.com/office/powerpoint/2010/main" val="197901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2012" y="76201"/>
            <a:ext cx="7010400" cy="911225"/>
          </a:xfrm>
        </p:spPr>
        <p:txBody>
          <a:bodyPr/>
          <a:lstStyle/>
          <a:p>
            <a:r>
              <a:rPr lang="en-US" b="1" dirty="0" smtClean="0">
                <a:solidFill>
                  <a:srgbClr val="FF0000"/>
                </a:solidFill>
                <a:latin typeface="Georgia" pitchFamily="18" charset="0"/>
              </a:rPr>
              <a:t>Education </a:t>
            </a:r>
            <a:r>
              <a:rPr lang="en-US" b="1" dirty="0">
                <a:solidFill>
                  <a:srgbClr val="FF0000"/>
                </a:solidFill>
                <a:latin typeface="Georgia" pitchFamily="18" charset="0"/>
              </a:rPr>
              <a:t>and Outreach </a:t>
            </a:r>
          </a:p>
        </p:txBody>
      </p:sp>
      <p:pic>
        <p:nvPicPr>
          <p:cNvPr id="130052" name="Picture 4" descr="http://storage.canoe.ca/v1/dynamic_resize/sws_path/suns-prod-images/1303409866066_ORIGINAL.jpg?quality=80&amp;size=650x"/>
          <p:cNvPicPr>
            <a:picLocks noChangeAspect="1" noChangeArrowheads="1"/>
          </p:cNvPicPr>
          <p:nvPr/>
        </p:nvPicPr>
        <p:blipFill>
          <a:blip r:embed="rId2" cstate="print"/>
          <a:srcRect/>
          <a:stretch>
            <a:fillRect/>
          </a:stretch>
        </p:blipFill>
        <p:spPr bwMode="auto">
          <a:xfrm>
            <a:off x="7138736" y="4572000"/>
            <a:ext cx="3310488" cy="1981200"/>
          </a:xfrm>
          <a:prstGeom prst="rect">
            <a:avLst/>
          </a:prstGeom>
          <a:noFill/>
        </p:spPr>
      </p:pic>
      <p:pic>
        <p:nvPicPr>
          <p:cNvPr id="2232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4185" t="15300" r="24075" b="17850"/>
          <a:stretch/>
        </p:blipFill>
        <p:spPr bwMode="auto">
          <a:xfrm>
            <a:off x="8609013" y="914400"/>
            <a:ext cx="1857145" cy="3304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287957" y="381000"/>
            <a:ext cx="4648200" cy="6678751"/>
          </a:xfrm>
          <a:prstGeom prst="rect">
            <a:avLst/>
          </a:prstGeom>
          <a:noFill/>
        </p:spPr>
        <p:txBody>
          <a:bodyPr wrap="square" rtlCol="0">
            <a:spAutoFit/>
          </a:bodyPr>
          <a:lstStyle/>
          <a:p>
            <a:endParaRPr lang="en-US" sz="2400" dirty="0">
              <a:latin typeface="Georgia" pitchFamily="18" charset="0"/>
            </a:endParaRPr>
          </a:p>
          <a:p>
            <a:pPr marL="342900" indent="-342900">
              <a:buFont typeface="Arial" pitchFamily="34" charset="0"/>
              <a:buChar char="•"/>
            </a:pPr>
            <a:endParaRPr lang="en-US" sz="2000" dirty="0">
              <a:latin typeface="Georgia" pitchFamily="18" charset="0"/>
            </a:endParaRPr>
          </a:p>
          <a:p>
            <a:pPr marL="342900" indent="-342900">
              <a:buFont typeface="Arial" pitchFamily="34" charset="0"/>
              <a:buChar char="•"/>
            </a:pPr>
            <a:r>
              <a:rPr lang="en-US" sz="2400" dirty="0">
                <a:latin typeface="Georgia" pitchFamily="18" charset="0"/>
              </a:rPr>
              <a:t>Seek state programs &amp; staff</a:t>
            </a:r>
          </a:p>
          <a:p>
            <a:pPr marL="342900" indent="-342900">
              <a:buFont typeface="Arial" pitchFamily="34" charset="0"/>
              <a:buChar char="•"/>
            </a:pPr>
            <a:endParaRPr lang="en-US" sz="2000" dirty="0">
              <a:latin typeface="Georgia" pitchFamily="18" charset="0"/>
            </a:endParaRPr>
          </a:p>
          <a:p>
            <a:pPr marL="342900" indent="-342900">
              <a:buFont typeface="Arial" pitchFamily="34" charset="0"/>
              <a:buChar char="•"/>
            </a:pPr>
            <a:r>
              <a:rPr lang="en-US" sz="2400" dirty="0">
                <a:latin typeface="Georgia" pitchFamily="18" charset="0"/>
              </a:rPr>
              <a:t>Solicit private sector investment</a:t>
            </a:r>
          </a:p>
          <a:p>
            <a:pPr marL="342900" indent="-342900">
              <a:buFont typeface="Arial" pitchFamily="34" charset="0"/>
              <a:buChar char="•"/>
            </a:pPr>
            <a:endParaRPr lang="en-US" sz="2000" dirty="0">
              <a:latin typeface="Georgia" pitchFamily="18" charset="0"/>
            </a:endParaRPr>
          </a:p>
          <a:p>
            <a:pPr marL="342900" indent="-342900">
              <a:buFont typeface="Arial" pitchFamily="34" charset="0"/>
              <a:buChar char="•"/>
            </a:pPr>
            <a:r>
              <a:rPr lang="en-US" sz="2400" dirty="0">
                <a:latin typeface="Georgia" pitchFamily="18" charset="0"/>
              </a:rPr>
              <a:t>Find not-for-profits</a:t>
            </a:r>
          </a:p>
          <a:p>
            <a:pPr marL="342900" indent="-342900">
              <a:buFont typeface="Arial" pitchFamily="34" charset="0"/>
              <a:buChar char="•"/>
            </a:pPr>
            <a:endParaRPr lang="en-US" sz="2000" dirty="0">
              <a:latin typeface="Georgia" pitchFamily="18" charset="0"/>
            </a:endParaRPr>
          </a:p>
          <a:p>
            <a:pPr marL="342900" indent="-342900">
              <a:buFont typeface="Arial" pitchFamily="34" charset="0"/>
              <a:buChar char="•"/>
            </a:pPr>
            <a:r>
              <a:rPr lang="en-US" sz="2400" dirty="0">
                <a:latin typeface="Georgia" pitchFamily="18" charset="0"/>
              </a:rPr>
              <a:t>Package programs – leverage power!</a:t>
            </a:r>
          </a:p>
          <a:p>
            <a:pPr marL="342900" indent="-342900">
              <a:buFont typeface="Arial" pitchFamily="34" charset="0"/>
              <a:buChar char="•"/>
            </a:pPr>
            <a:endParaRPr lang="en-US" sz="2000" dirty="0">
              <a:latin typeface="Georgia" pitchFamily="18" charset="0"/>
            </a:endParaRPr>
          </a:p>
          <a:p>
            <a:pPr marL="342900" indent="-342900">
              <a:buFont typeface="Arial" pitchFamily="34" charset="0"/>
              <a:buChar char="•"/>
            </a:pPr>
            <a:r>
              <a:rPr lang="en-US" sz="2400" dirty="0">
                <a:latin typeface="Georgia" pitchFamily="18" charset="0"/>
              </a:rPr>
              <a:t>Encourage local ownership</a:t>
            </a:r>
          </a:p>
          <a:p>
            <a:pPr marL="342900" indent="-342900">
              <a:buFont typeface="Arial" pitchFamily="34" charset="0"/>
              <a:buChar char="•"/>
            </a:pPr>
            <a:endParaRPr lang="en-US" sz="2400" dirty="0">
              <a:latin typeface="Georgia" pitchFamily="18" charset="0"/>
            </a:endParaRPr>
          </a:p>
          <a:p>
            <a:pPr marL="342900" indent="-342900">
              <a:buFont typeface="Arial" pitchFamily="34" charset="0"/>
              <a:buChar char="•"/>
            </a:pPr>
            <a:r>
              <a:rPr lang="en-US" sz="2400" dirty="0">
                <a:latin typeface="Georgia" pitchFamily="18" charset="0"/>
              </a:rPr>
              <a:t>New technologies</a:t>
            </a:r>
          </a:p>
          <a:p>
            <a:pPr marL="342900" indent="-342900">
              <a:buFont typeface="Arial" pitchFamily="34" charset="0"/>
              <a:buChar char="•"/>
            </a:pPr>
            <a:endParaRPr lang="en-US" sz="2000" dirty="0">
              <a:latin typeface="Georgia" pitchFamily="18" charset="0"/>
            </a:endParaRPr>
          </a:p>
          <a:p>
            <a:pPr marL="342900" indent="-342900">
              <a:buFont typeface="Arial" pitchFamily="34" charset="0"/>
              <a:buChar char="•"/>
            </a:pPr>
            <a:r>
              <a:rPr lang="en-US" sz="2400" dirty="0">
                <a:latin typeface="Georgia" pitchFamily="18" charset="0"/>
              </a:rPr>
              <a:t>Think outside the box </a:t>
            </a:r>
          </a:p>
          <a:p>
            <a:endParaRPr lang="en-US" sz="2400" dirty="0">
              <a:latin typeface="Georgia" pitchFamily="18" charset="0"/>
            </a:endParaRPr>
          </a:p>
          <a:p>
            <a:endParaRPr lang="en-US" sz="2000" b="1" dirty="0">
              <a:latin typeface="Georgia" pitchFamily="18" charset="0"/>
            </a:endParaRPr>
          </a:p>
        </p:txBody>
      </p:sp>
      <p:pic>
        <p:nvPicPr>
          <p:cNvPr id="8" name="Picture 2"/>
          <p:cNvPicPr>
            <a:picLocks noChangeAspect="1" noChangeArrowheads="1"/>
          </p:cNvPicPr>
          <p:nvPr/>
        </p:nvPicPr>
        <p:blipFill>
          <a:blip r:embed="rId4" cstate="print"/>
          <a:srcRect l="65686" t="14118" r="14706" b="2745"/>
          <a:stretch>
            <a:fillRect/>
          </a:stretch>
        </p:blipFill>
        <p:spPr bwMode="auto">
          <a:xfrm>
            <a:off x="6246812" y="1503636"/>
            <a:ext cx="2051546" cy="2715282"/>
          </a:xfrm>
          <a:prstGeom prst="rect">
            <a:avLst/>
          </a:prstGeom>
          <a:noFill/>
          <a:ln w="9525">
            <a:noFill/>
            <a:miter lim="800000"/>
            <a:headEnd/>
            <a:tailEnd/>
          </a:ln>
        </p:spPr>
      </p:pic>
    </p:spTree>
    <p:extLst>
      <p:ext uri="{BB962C8B-B14F-4D97-AF65-F5344CB8AC3E}">
        <p14:creationId xmlns:p14="http://schemas.microsoft.com/office/powerpoint/2010/main" val="252035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Michael\Desktop\cfm 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3212" y="1600200"/>
            <a:ext cx="3851275"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1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2513012" y="3657600"/>
            <a:ext cx="7092950" cy="3019425"/>
          </a:xfrm>
          <a:prstGeom prst="rect">
            <a:avLst/>
          </a:prstGeom>
        </p:spPr>
        <p:txBody>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algn="ctr"/>
            <a:r>
              <a:rPr lang="en-US" altLang="en-US" sz="3600" dirty="0" smtClean="0"/>
              <a:t>Basics</a:t>
            </a:r>
          </a:p>
          <a:p>
            <a:pPr algn="ctr"/>
            <a:r>
              <a:rPr lang="en-US" altLang="en-US" sz="3600" dirty="0" smtClean="0"/>
              <a:t>Creditable Activities</a:t>
            </a:r>
          </a:p>
          <a:p>
            <a:pPr algn="ctr"/>
            <a:r>
              <a:rPr lang="en-US" altLang="en-US" sz="3600" dirty="0" smtClean="0"/>
              <a:t>How To Join</a:t>
            </a:r>
          </a:p>
          <a:p>
            <a:pPr algn="ctr"/>
            <a:r>
              <a:rPr lang="en-US" altLang="en-US" sz="3600" dirty="0" smtClean="0"/>
              <a:t>Local Participation</a:t>
            </a:r>
          </a:p>
        </p:txBody>
      </p:sp>
      <p:pic>
        <p:nvPicPr>
          <p:cNvPr id="3" name="Picture 3" descr="NFIP-CRS 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1812" y="576262"/>
            <a:ext cx="1600200"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522412" y="1600200"/>
            <a:ext cx="9220200" cy="1283428"/>
          </a:xfrm>
          <a:prstGeom prst="rect">
            <a:avLst/>
          </a:prstGeom>
          <a:noFill/>
        </p:spPr>
        <p:txBody>
          <a:bodyPr wrap="square" rtlCol="0">
            <a:spAutoFit/>
          </a:bodyPr>
          <a:lstStyle/>
          <a:p>
            <a:pPr algn="ctr">
              <a:lnSpc>
                <a:spcPct val="90000"/>
              </a:lnSpc>
            </a:pPr>
            <a:r>
              <a:rPr lang="en-US" sz="4300" dirty="0" smtClean="0">
                <a:latin typeface="Calibri" panose="020F0502020204030204" pitchFamily="34" charset="0"/>
              </a:rPr>
              <a:t>The Community Rating System</a:t>
            </a:r>
          </a:p>
          <a:p>
            <a:pPr algn="ctr">
              <a:lnSpc>
                <a:spcPct val="90000"/>
              </a:lnSpc>
            </a:pPr>
            <a:r>
              <a:rPr lang="en-US" sz="4300" dirty="0" smtClean="0">
                <a:latin typeface="Calibri" panose="020F0502020204030204" pitchFamily="34" charset="0"/>
              </a:rPr>
              <a:t>(CRS)</a:t>
            </a:r>
            <a:endParaRPr lang="en-US" sz="4300" dirty="0">
              <a:latin typeface="Calibri" panose="020F0502020204030204" pitchFamily="34" charset="0"/>
            </a:endParaRPr>
          </a:p>
        </p:txBody>
      </p:sp>
    </p:spTree>
    <p:extLst>
      <p:ext uri="{BB962C8B-B14F-4D97-AF65-F5344CB8AC3E}">
        <p14:creationId xmlns:p14="http://schemas.microsoft.com/office/powerpoint/2010/main" val="112959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408613" y="228601"/>
            <a:ext cx="4766733" cy="1139825"/>
          </a:xfrm>
        </p:spPr>
        <p:txBody>
          <a:bodyPr/>
          <a:lstStyle/>
          <a:p>
            <a:r>
              <a:rPr lang="en-US" b="1" dirty="0">
                <a:solidFill>
                  <a:srgbClr val="FF0000"/>
                </a:solidFill>
                <a:latin typeface="Georgia" pitchFamily="18" charset="0"/>
              </a:rPr>
              <a:t>Going Above and Beyond</a:t>
            </a:r>
          </a:p>
        </p:txBody>
      </p:sp>
      <p:sp>
        <p:nvSpPr>
          <p:cNvPr id="172035" name="Rectangle 3"/>
          <p:cNvSpPr>
            <a:spLocks noGrp="1" noChangeArrowheads="1"/>
          </p:cNvSpPr>
          <p:nvPr>
            <p:ph type="body" idx="1"/>
          </p:nvPr>
        </p:nvSpPr>
        <p:spPr>
          <a:xfrm>
            <a:off x="0" y="228600"/>
            <a:ext cx="5484812" cy="6629400"/>
          </a:xfrm>
        </p:spPr>
        <p:txBody>
          <a:bodyPr>
            <a:normAutofit fontScale="85000" lnSpcReduction="20000"/>
          </a:bodyPr>
          <a:lstStyle/>
          <a:p>
            <a:pPr marL="0" indent="0">
              <a:lnSpc>
                <a:spcPct val="90000"/>
              </a:lnSpc>
              <a:buClr>
                <a:srgbClr val="F7F101"/>
              </a:buClr>
              <a:buNone/>
              <a:defRPr/>
            </a:pPr>
            <a:endParaRPr lang="en-US" sz="2000" b="1" dirty="0">
              <a:latin typeface="Georgia" pitchFamily="18" charset="0"/>
            </a:endParaRPr>
          </a:p>
          <a:p>
            <a:pPr>
              <a:lnSpc>
                <a:spcPct val="90000"/>
              </a:lnSpc>
              <a:buClr>
                <a:srgbClr val="F7F101"/>
              </a:buClr>
              <a:defRPr/>
            </a:pPr>
            <a:r>
              <a:rPr lang="en-US" sz="2000" b="1" dirty="0">
                <a:latin typeface="Georgia" pitchFamily="18" charset="0"/>
              </a:rPr>
              <a:t>Restrictive floodway. </a:t>
            </a:r>
          </a:p>
          <a:p>
            <a:pPr>
              <a:lnSpc>
                <a:spcPct val="90000"/>
              </a:lnSpc>
              <a:buClr>
                <a:srgbClr val="F7F101"/>
              </a:buClr>
              <a:defRPr/>
            </a:pPr>
            <a:endParaRPr lang="en-US" sz="2000" b="1" dirty="0">
              <a:latin typeface="Georgia" pitchFamily="18" charset="0"/>
            </a:endParaRPr>
          </a:p>
          <a:p>
            <a:pPr>
              <a:lnSpc>
                <a:spcPct val="90000"/>
              </a:lnSpc>
              <a:buClr>
                <a:srgbClr val="F7F101"/>
              </a:buClr>
              <a:defRPr/>
            </a:pPr>
            <a:r>
              <a:rPr lang="en-US" sz="2000" b="1" dirty="0">
                <a:latin typeface="Georgia" pitchFamily="18" charset="0"/>
              </a:rPr>
              <a:t> Appropriate uses only.  No buildings!</a:t>
            </a:r>
          </a:p>
          <a:p>
            <a:pPr>
              <a:lnSpc>
                <a:spcPct val="90000"/>
              </a:lnSpc>
              <a:buClr>
                <a:srgbClr val="F7F101"/>
              </a:buClr>
              <a:defRPr/>
            </a:pPr>
            <a:endParaRPr lang="en-US" sz="2000" b="1" dirty="0">
              <a:latin typeface="Georgia" pitchFamily="18" charset="0"/>
            </a:endParaRPr>
          </a:p>
          <a:p>
            <a:pPr>
              <a:lnSpc>
                <a:spcPct val="90000"/>
              </a:lnSpc>
              <a:buClr>
                <a:srgbClr val="F7F101"/>
              </a:buClr>
              <a:defRPr/>
            </a:pPr>
            <a:r>
              <a:rPr lang="en-US" sz="2000" b="1" dirty="0" err="1">
                <a:latin typeface="Georgia" pitchFamily="18" charset="0"/>
              </a:rPr>
              <a:t>Stormwater</a:t>
            </a:r>
            <a:r>
              <a:rPr lang="en-US" sz="2000" b="1" dirty="0">
                <a:latin typeface="Georgia" pitchFamily="18" charset="0"/>
              </a:rPr>
              <a:t> regulations (detention/retention).</a:t>
            </a:r>
          </a:p>
          <a:p>
            <a:pPr>
              <a:lnSpc>
                <a:spcPct val="90000"/>
              </a:lnSpc>
              <a:buClr>
                <a:srgbClr val="F7F101"/>
              </a:buClr>
              <a:defRPr/>
            </a:pPr>
            <a:endParaRPr lang="en-US" sz="2000" b="1" dirty="0">
              <a:latin typeface="Georgia" pitchFamily="18" charset="0"/>
            </a:endParaRPr>
          </a:p>
          <a:p>
            <a:pPr>
              <a:lnSpc>
                <a:spcPct val="90000"/>
              </a:lnSpc>
              <a:buClr>
                <a:srgbClr val="F7F101"/>
              </a:buClr>
              <a:defRPr/>
            </a:pPr>
            <a:r>
              <a:rPr lang="en-US" sz="2000" b="1" dirty="0">
                <a:latin typeface="Georgia" pitchFamily="18" charset="0"/>
              </a:rPr>
              <a:t>Compensatory storage required (1 : 1.5)</a:t>
            </a:r>
          </a:p>
          <a:p>
            <a:pPr>
              <a:lnSpc>
                <a:spcPct val="90000"/>
              </a:lnSpc>
              <a:buClr>
                <a:srgbClr val="F7F101"/>
              </a:buClr>
              <a:defRPr/>
            </a:pPr>
            <a:endParaRPr lang="en-US" sz="2000" b="1" dirty="0">
              <a:latin typeface="Georgia" pitchFamily="18" charset="0"/>
            </a:endParaRPr>
          </a:p>
          <a:p>
            <a:pPr>
              <a:lnSpc>
                <a:spcPct val="90000"/>
              </a:lnSpc>
              <a:buClr>
                <a:srgbClr val="F7F101"/>
              </a:buClr>
              <a:defRPr/>
            </a:pPr>
            <a:r>
              <a:rPr lang="en-US" sz="2000" b="1" dirty="0" smtClean="0">
                <a:latin typeface="Georgia" pitchFamily="18" charset="0"/>
              </a:rPr>
              <a:t>Freeboard </a:t>
            </a:r>
            <a:endParaRPr lang="en-US" sz="2000" b="1" dirty="0">
              <a:latin typeface="Georgia" pitchFamily="18" charset="0"/>
            </a:endParaRPr>
          </a:p>
          <a:p>
            <a:pPr>
              <a:lnSpc>
                <a:spcPct val="90000"/>
              </a:lnSpc>
              <a:buClr>
                <a:srgbClr val="F7F101"/>
              </a:buClr>
              <a:defRPr/>
            </a:pPr>
            <a:endParaRPr lang="en-US" sz="2000" b="1" dirty="0">
              <a:latin typeface="Georgia" pitchFamily="18" charset="0"/>
            </a:endParaRPr>
          </a:p>
          <a:p>
            <a:pPr>
              <a:lnSpc>
                <a:spcPct val="90000"/>
              </a:lnSpc>
              <a:buClr>
                <a:srgbClr val="F7F101"/>
              </a:buClr>
              <a:defRPr/>
            </a:pPr>
            <a:r>
              <a:rPr lang="en-US" sz="2000" b="1" dirty="0">
                <a:latin typeface="Georgia" pitchFamily="18" charset="0"/>
              </a:rPr>
              <a:t>Cumulative sub dam</a:t>
            </a:r>
          </a:p>
          <a:p>
            <a:pPr>
              <a:lnSpc>
                <a:spcPct val="90000"/>
              </a:lnSpc>
              <a:buClr>
                <a:srgbClr val="F7F101"/>
              </a:buClr>
              <a:defRPr/>
            </a:pPr>
            <a:endParaRPr lang="en-US" sz="2000" b="1" dirty="0">
              <a:latin typeface="Georgia" pitchFamily="18" charset="0"/>
            </a:endParaRPr>
          </a:p>
          <a:p>
            <a:pPr>
              <a:lnSpc>
                <a:spcPct val="90000"/>
              </a:lnSpc>
              <a:buClr>
                <a:srgbClr val="F7F101"/>
              </a:buClr>
              <a:defRPr/>
            </a:pPr>
            <a:r>
              <a:rPr lang="en-US" sz="2000" b="1" dirty="0">
                <a:latin typeface="Georgia" pitchFamily="18" charset="0"/>
              </a:rPr>
              <a:t>Restrictive zoning.</a:t>
            </a:r>
          </a:p>
          <a:p>
            <a:pPr>
              <a:lnSpc>
                <a:spcPct val="90000"/>
              </a:lnSpc>
              <a:buClr>
                <a:srgbClr val="F7F101"/>
              </a:buClr>
              <a:defRPr/>
            </a:pPr>
            <a:endParaRPr lang="en-US" sz="2000" b="1" dirty="0">
              <a:latin typeface="Georgia" pitchFamily="18" charset="0"/>
            </a:endParaRPr>
          </a:p>
          <a:p>
            <a:pPr>
              <a:lnSpc>
                <a:spcPct val="90000"/>
              </a:lnSpc>
              <a:buClr>
                <a:srgbClr val="F7F101"/>
              </a:buClr>
              <a:defRPr/>
            </a:pPr>
            <a:r>
              <a:rPr lang="en-US" sz="2000" b="1" dirty="0">
                <a:latin typeface="Georgia" pitchFamily="18" charset="0"/>
              </a:rPr>
              <a:t>Countywide ordinances.</a:t>
            </a:r>
          </a:p>
          <a:p>
            <a:pPr>
              <a:lnSpc>
                <a:spcPct val="90000"/>
              </a:lnSpc>
              <a:defRPr/>
            </a:pPr>
            <a:endParaRPr lang="en-US" sz="2800" dirty="0"/>
          </a:p>
          <a:p>
            <a:pPr>
              <a:lnSpc>
                <a:spcPct val="90000"/>
              </a:lnSpc>
              <a:buFont typeface="Wingdings" pitchFamily="2" charset="2"/>
              <a:buNone/>
              <a:defRPr/>
            </a:pPr>
            <a:endParaRPr lang="en-US" sz="2800" dirty="0"/>
          </a:p>
        </p:txBody>
      </p:sp>
      <p:pic>
        <p:nvPicPr>
          <p:cNvPr id="5" name="Picture 3"/>
          <p:cNvPicPr>
            <a:picLocks noChangeAspect="1" noChangeArrowheads="1"/>
          </p:cNvPicPr>
          <p:nvPr/>
        </p:nvPicPr>
        <p:blipFill>
          <a:blip r:embed="rId2" cstate="print"/>
          <a:srcRect l="59429" t="7314"/>
          <a:stretch>
            <a:fillRect/>
          </a:stretch>
        </p:blipFill>
        <p:spPr bwMode="auto">
          <a:xfrm>
            <a:off x="5984346" y="1676400"/>
            <a:ext cx="4289061" cy="4152900"/>
          </a:xfrm>
          <a:prstGeom prst="rect">
            <a:avLst/>
          </a:prstGeom>
          <a:noFill/>
          <a:ln w="9525">
            <a:noFill/>
            <a:miter lim="800000"/>
            <a:headEnd/>
            <a:tailEnd/>
          </a:ln>
        </p:spPr>
      </p:pic>
      <p:pic>
        <p:nvPicPr>
          <p:cNvPr id="13316" name="Picture 1"/>
          <p:cNvPicPr>
            <a:picLocks noChangeAspect="1" noChangeArrowheads="1"/>
          </p:cNvPicPr>
          <p:nvPr/>
        </p:nvPicPr>
        <p:blipFill>
          <a:blip r:embed="rId3">
            <a:extLst>
              <a:ext uri="{28A0092B-C50C-407E-A947-70E740481C1C}">
                <a14:useLocalDpi xmlns:a14="http://schemas.microsoft.com/office/drawing/2010/main" val="0"/>
              </a:ext>
            </a:extLst>
          </a:blip>
          <a:srcRect l="15254" t="6779" b="6441"/>
          <a:stretch>
            <a:fillRect/>
          </a:stretch>
        </p:blipFill>
        <p:spPr bwMode="auto">
          <a:xfrm>
            <a:off x="5637213" y="1752600"/>
            <a:ext cx="4726517"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601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descr="logo color July 07 FINAL"/>
          <p:cNvPicPr>
            <a:picLocks noChangeAspect="1" noChangeArrowheads="1"/>
          </p:cNvPicPr>
          <p:nvPr/>
        </p:nvPicPr>
        <p:blipFill>
          <a:blip r:embed="rId2">
            <a:extLst>
              <a:ext uri="{28A0092B-C50C-407E-A947-70E740481C1C}">
                <a14:useLocalDpi xmlns:a14="http://schemas.microsoft.com/office/drawing/2010/main" val="0"/>
              </a:ext>
            </a:extLst>
          </a:blip>
          <a:srcRect l="43750" b="25000"/>
          <a:stretch>
            <a:fillRect/>
          </a:stretch>
        </p:blipFill>
        <p:spPr bwMode="auto">
          <a:xfrm>
            <a:off x="227012" y="2514600"/>
            <a:ext cx="6805613" cy="405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Association of State Flood Plain Manag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7812" y="152400"/>
            <a:ext cx="9296400" cy="220980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ertified Floodplain Manag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8012" y="3200400"/>
            <a:ext cx="2667000" cy="270772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NAI - No Adverse Impa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612" y="260837"/>
            <a:ext cx="1905000" cy="1948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99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88825" cy="6858000"/>
          </a:xfrm>
          <a:prstGeom prst="rect">
            <a:avLst/>
          </a:prstGeom>
        </p:spPr>
      </p:pic>
      <p:sp>
        <p:nvSpPr>
          <p:cNvPr id="3" name="TextBox 2"/>
          <p:cNvSpPr txBox="1"/>
          <p:nvPr/>
        </p:nvSpPr>
        <p:spPr>
          <a:xfrm>
            <a:off x="4418012" y="6172200"/>
            <a:ext cx="2133600" cy="341632"/>
          </a:xfrm>
          <a:prstGeom prst="rect">
            <a:avLst/>
          </a:prstGeom>
          <a:noFill/>
        </p:spPr>
        <p:txBody>
          <a:bodyPr wrap="square" rtlCol="0">
            <a:spAutoFit/>
          </a:bodyPr>
          <a:lstStyle/>
          <a:p>
            <a:pPr algn="ctr">
              <a:lnSpc>
                <a:spcPct val="90000"/>
              </a:lnSpc>
            </a:pPr>
            <a:r>
              <a:rPr lang="en-US" dirty="0" smtClean="0">
                <a:solidFill>
                  <a:srgbClr val="FF0000"/>
                </a:solidFill>
                <a:latin typeface="Arial Black" panose="020B0A04020102020204" pitchFamily="34" charset="0"/>
              </a:rPr>
              <a:t>August, 2007</a:t>
            </a:r>
            <a:endParaRPr lang="en-US"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373331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4341812" cy="6946899"/>
          </a:xfrm>
          <a:prstGeom prst="rect">
            <a:avLst/>
          </a:prstGeom>
        </p:spPr>
      </p:pic>
      <p:sp>
        <p:nvSpPr>
          <p:cNvPr id="4" name="TextBox 3"/>
          <p:cNvSpPr txBox="1"/>
          <p:nvPr/>
        </p:nvSpPr>
        <p:spPr>
          <a:xfrm>
            <a:off x="74612" y="152400"/>
            <a:ext cx="1828800" cy="258532"/>
          </a:xfrm>
          <a:prstGeom prst="rect">
            <a:avLst/>
          </a:prstGeom>
          <a:noFill/>
        </p:spPr>
        <p:txBody>
          <a:bodyPr wrap="square" rtlCol="0">
            <a:spAutoFit/>
          </a:bodyPr>
          <a:lstStyle/>
          <a:p>
            <a:pPr>
              <a:lnSpc>
                <a:spcPct val="90000"/>
              </a:lnSpc>
            </a:pPr>
            <a:r>
              <a:rPr lang="en-US" sz="1200" dirty="0" smtClean="0">
                <a:solidFill>
                  <a:srgbClr val="FF0000"/>
                </a:solidFill>
              </a:rPr>
              <a:t>Fox River Watershed</a:t>
            </a:r>
            <a:endParaRPr lang="en-US" sz="1200" dirty="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1812" y="609600"/>
            <a:ext cx="7823201" cy="5867401"/>
          </a:xfrm>
          <a:prstGeom prst="rect">
            <a:avLst/>
          </a:prstGeom>
        </p:spPr>
      </p:pic>
    </p:spTree>
    <p:extLst>
      <p:ext uri="{BB962C8B-B14F-4D97-AF65-F5344CB8AC3E}">
        <p14:creationId xmlns:p14="http://schemas.microsoft.com/office/powerpoint/2010/main" val="289844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829946" cy="4648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8025" y="2057400"/>
            <a:ext cx="6400800" cy="4800600"/>
          </a:xfrm>
          <a:prstGeom prst="rect">
            <a:avLst/>
          </a:prstGeom>
        </p:spPr>
      </p:pic>
      <p:sp>
        <p:nvSpPr>
          <p:cNvPr id="6" name="TextBox 5"/>
          <p:cNvSpPr txBox="1"/>
          <p:nvPr/>
        </p:nvSpPr>
        <p:spPr>
          <a:xfrm>
            <a:off x="836612" y="5105400"/>
            <a:ext cx="4038600" cy="341632"/>
          </a:xfrm>
          <a:prstGeom prst="rect">
            <a:avLst/>
          </a:prstGeom>
          <a:noFill/>
        </p:spPr>
        <p:txBody>
          <a:bodyPr wrap="square" rtlCol="0">
            <a:spAutoFit/>
          </a:bodyPr>
          <a:lstStyle/>
          <a:p>
            <a:pPr algn="ctr">
              <a:lnSpc>
                <a:spcPct val="90000"/>
              </a:lnSpc>
            </a:pPr>
            <a:r>
              <a:rPr lang="en-US" dirty="0" smtClean="0">
                <a:solidFill>
                  <a:srgbClr val="FF0000"/>
                </a:solidFill>
                <a:latin typeface="Arial Rounded MT Bold" panose="020F0704030504030204" pitchFamily="34" charset="0"/>
              </a:rPr>
              <a:t>1984  </a:t>
            </a:r>
            <a:endParaRPr lang="en-US" dirty="0">
              <a:solidFill>
                <a:srgbClr val="FF0000"/>
              </a:solidFill>
              <a:latin typeface="Arial Rounded MT Bold" panose="020F0704030504030204" pitchFamily="34" charset="0"/>
            </a:endParaRPr>
          </a:p>
        </p:txBody>
      </p:sp>
      <p:sp>
        <p:nvSpPr>
          <p:cNvPr id="7" name="Up Arrow 6"/>
          <p:cNvSpPr/>
          <p:nvPr/>
        </p:nvSpPr>
        <p:spPr>
          <a:xfrm>
            <a:off x="3351212" y="4838700"/>
            <a:ext cx="381000" cy="5334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p:cNvSpPr txBox="1"/>
          <p:nvPr/>
        </p:nvSpPr>
        <p:spPr>
          <a:xfrm>
            <a:off x="7999412" y="685800"/>
            <a:ext cx="2362200" cy="341632"/>
          </a:xfrm>
          <a:prstGeom prst="rect">
            <a:avLst/>
          </a:prstGeom>
          <a:noFill/>
        </p:spPr>
        <p:txBody>
          <a:bodyPr wrap="square" rtlCol="0">
            <a:spAutoFit/>
          </a:bodyPr>
          <a:lstStyle/>
          <a:p>
            <a:pPr algn="ctr">
              <a:lnSpc>
                <a:spcPct val="90000"/>
              </a:lnSpc>
            </a:pPr>
            <a:r>
              <a:rPr lang="en-US" dirty="0" smtClean="0">
                <a:solidFill>
                  <a:srgbClr val="FF0000"/>
                </a:solidFill>
                <a:latin typeface="Arial Rounded MT Bold" panose="020F0704030504030204" pitchFamily="34" charset="0"/>
              </a:rPr>
              <a:t>Today  </a:t>
            </a:r>
            <a:endParaRPr lang="en-US" dirty="0">
              <a:solidFill>
                <a:srgbClr val="FF0000"/>
              </a:solidFill>
              <a:latin typeface="Arial Rounded MT Bold" panose="020F0704030504030204" pitchFamily="34" charset="0"/>
            </a:endParaRPr>
          </a:p>
        </p:txBody>
      </p:sp>
      <p:sp>
        <p:nvSpPr>
          <p:cNvPr id="9" name="Down Arrow 8"/>
          <p:cNvSpPr/>
          <p:nvPr/>
        </p:nvSpPr>
        <p:spPr>
          <a:xfrm>
            <a:off x="9599612" y="685800"/>
            <a:ext cx="304800" cy="5334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66191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87" y="-457200"/>
            <a:ext cx="12266612" cy="8416005"/>
          </a:xfrm>
          <a:prstGeom prst="rect">
            <a:avLst/>
          </a:prstGeom>
        </p:spPr>
      </p:pic>
    </p:spTree>
    <p:extLst>
      <p:ext uri="{BB962C8B-B14F-4D97-AF65-F5344CB8AC3E}">
        <p14:creationId xmlns:p14="http://schemas.microsoft.com/office/powerpoint/2010/main" val="255321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a:xfrm>
            <a:off x="1751012" y="1600200"/>
            <a:ext cx="8915400" cy="2514600"/>
          </a:xfrm>
        </p:spPr>
        <p:txBody>
          <a:bodyPr>
            <a:normAutofit fontScale="92500"/>
          </a:bodyPr>
          <a:lstStyle/>
          <a:p>
            <a:pPr marL="609600" indent="-609600">
              <a:buNone/>
            </a:pPr>
            <a:r>
              <a:rPr lang="en-US" smtClean="0"/>
              <a:t>Levees are built to reduce flood risk, but…</a:t>
            </a:r>
          </a:p>
          <a:p>
            <a:pPr marL="609600" indent="-609600">
              <a:buNone/>
            </a:pPr>
            <a:endParaRPr lang="en-US" sz="800"/>
          </a:p>
          <a:p>
            <a:pPr marL="609600" indent="-609600"/>
            <a:r>
              <a:rPr lang="en-US" sz="2800"/>
              <a:t>What does it mean to live behind a levee?</a:t>
            </a:r>
          </a:p>
          <a:p>
            <a:pPr marL="609600" indent="-609600"/>
            <a:r>
              <a:rPr lang="en-US" sz="2800"/>
              <a:t>How much protection does a levee provide?</a:t>
            </a:r>
          </a:p>
          <a:p>
            <a:pPr marL="609600" indent="-609600"/>
            <a:r>
              <a:rPr lang="en-US" sz="2800"/>
              <a:t>What should you know to remain as safe as possible</a:t>
            </a:r>
          </a:p>
        </p:txBody>
      </p:sp>
      <p:sp>
        <p:nvSpPr>
          <p:cNvPr id="5123" name="Rectangle 5"/>
          <p:cNvSpPr>
            <a:spLocks noChangeArrowheads="1"/>
          </p:cNvSpPr>
          <p:nvPr/>
        </p:nvSpPr>
        <p:spPr bwMode="auto">
          <a:xfrm>
            <a:off x="1674812" y="1"/>
            <a:ext cx="8763000" cy="1477963"/>
          </a:xfrm>
          <a:prstGeom prst="rect">
            <a:avLst/>
          </a:prstGeom>
          <a:noFill/>
          <a:ln w="9525">
            <a:noFill/>
            <a:miter lim="800000"/>
            <a:headEnd/>
            <a:tailEnd/>
          </a:ln>
        </p:spPr>
        <p:txBody>
          <a:bodyPr anchor="ctr"/>
          <a:lstStyle/>
          <a:p>
            <a:pPr algn="ctr"/>
            <a:r>
              <a:rPr lang="en-US" sz="3600">
                <a:solidFill>
                  <a:schemeClr val="tx2"/>
                </a:solidFill>
              </a:rPr>
              <a:t>You Live Behind a Levee</a:t>
            </a:r>
            <a:br>
              <a:rPr lang="en-US" sz="3600">
                <a:solidFill>
                  <a:schemeClr val="tx2"/>
                </a:solidFill>
              </a:rPr>
            </a:br>
            <a:r>
              <a:rPr lang="en-US" sz="3600">
                <a:solidFill>
                  <a:schemeClr val="tx2"/>
                </a:solidFill>
              </a:rPr>
              <a:t>How Safe are You From Floods?</a:t>
            </a:r>
          </a:p>
        </p:txBody>
      </p:sp>
      <p:pic>
        <p:nvPicPr>
          <p:cNvPr id="5124" name="Picture 4"/>
          <p:cNvPicPr>
            <a:picLocks noChangeAspect="1" noChangeArrowheads="1"/>
          </p:cNvPicPr>
          <p:nvPr/>
        </p:nvPicPr>
        <p:blipFill>
          <a:blip r:embed="rId3" cstate="print"/>
          <a:srcRect/>
          <a:stretch>
            <a:fillRect/>
          </a:stretch>
        </p:blipFill>
        <p:spPr bwMode="auto">
          <a:xfrm>
            <a:off x="3275012" y="4273131"/>
            <a:ext cx="5334000" cy="25146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30451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16667"/>
          <a:stretch/>
        </p:blipFill>
        <p:spPr>
          <a:xfrm>
            <a:off x="6702425" y="1219200"/>
            <a:ext cx="5486400" cy="4267200"/>
          </a:xfrm>
          <a:prstGeom prst="rect">
            <a:avLst/>
          </a:prstGeom>
        </p:spPr>
      </p:pic>
      <p:sp>
        <p:nvSpPr>
          <p:cNvPr id="7" name="TextBox 6"/>
          <p:cNvSpPr txBox="1"/>
          <p:nvPr/>
        </p:nvSpPr>
        <p:spPr>
          <a:xfrm>
            <a:off x="227012" y="457200"/>
            <a:ext cx="6172200" cy="5244513"/>
          </a:xfrm>
          <a:prstGeom prst="rect">
            <a:avLst/>
          </a:prstGeom>
          <a:noFill/>
        </p:spPr>
        <p:txBody>
          <a:bodyPr wrap="square" rtlCol="0">
            <a:spAutoFit/>
          </a:bodyPr>
          <a:lstStyle/>
          <a:p>
            <a:pPr algn="ctr">
              <a:lnSpc>
                <a:spcPct val="90000"/>
              </a:lnSpc>
            </a:pPr>
            <a:r>
              <a:rPr lang="en-US" sz="2400" b="1" dirty="0" smtClean="0"/>
              <a:t>Mitigation Hit List</a:t>
            </a:r>
          </a:p>
          <a:p>
            <a:pPr algn="ctr">
              <a:lnSpc>
                <a:spcPct val="90000"/>
              </a:lnSpc>
            </a:pPr>
            <a:endParaRPr lang="en-US" sz="2400" b="1" dirty="0" smtClean="0"/>
          </a:p>
          <a:p>
            <a:pPr>
              <a:lnSpc>
                <a:spcPct val="90000"/>
              </a:lnSpc>
            </a:pPr>
            <a:endParaRPr lang="en-US" dirty="0"/>
          </a:p>
          <a:p>
            <a:pPr marL="285750" indent="-285750">
              <a:lnSpc>
                <a:spcPct val="90000"/>
              </a:lnSpc>
              <a:buFont typeface="Arial" panose="020B0604020202020204" pitchFamily="34" charset="0"/>
              <a:buChar char="•"/>
            </a:pPr>
            <a:r>
              <a:rPr lang="en-US" b="1" dirty="0" smtClean="0"/>
              <a:t>Marseilles		Waste Water Treatment Plant</a:t>
            </a:r>
          </a:p>
          <a:p>
            <a:pPr marL="285750" indent="-285750">
              <a:lnSpc>
                <a:spcPct val="90000"/>
              </a:lnSpc>
              <a:buFont typeface="Arial" panose="020B0604020202020204" pitchFamily="34" charset="0"/>
              <a:buChar char="•"/>
            </a:pPr>
            <a:endParaRPr lang="en-US" b="1" dirty="0"/>
          </a:p>
          <a:p>
            <a:pPr marL="285750" indent="-285750">
              <a:lnSpc>
                <a:spcPct val="90000"/>
              </a:lnSpc>
              <a:buFont typeface="Arial" panose="020B0604020202020204" pitchFamily="34" charset="0"/>
              <a:buChar char="•"/>
            </a:pPr>
            <a:r>
              <a:rPr lang="en-US" b="1" dirty="0" smtClean="0"/>
              <a:t>Peru			Waste Water Treatment Plant</a:t>
            </a:r>
          </a:p>
          <a:p>
            <a:pPr marL="285750" indent="-285750">
              <a:lnSpc>
                <a:spcPct val="90000"/>
              </a:lnSpc>
              <a:buFont typeface="Arial" panose="020B0604020202020204" pitchFamily="34" charset="0"/>
              <a:buChar char="•"/>
            </a:pPr>
            <a:endParaRPr lang="en-US" b="1" dirty="0"/>
          </a:p>
          <a:p>
            <a:pPr marL="285750" indent="-285750">
              <a:lnSpc>
                <a:spcPct val="90000"/>
              </a:lnSpc>
              <a:buFont typeface="Arial" panose="020B0604020202020204" pitchFamily="34" charset="0"/>
              <a:buChar char="•"/>
            </a:pPr>
            <a:r>
              <a:rPr lang="en-US" b="1" dirty="0" smtClean="0"/>
              <a:t>Ottawa		Waste Water Treatment Plant</a:t>
            </a:r>
          </a:p>
          <a:p>
            <a:pPr marL="285750" indent="-285750">
              <a:lnSpc>
                <a:spcPct val="90000"/>
              </a:lnSpc>
              <a:buFont typeface="Arial" panose="020B0604020202020204" pitchFamily="34" charset="0"/>
              <a:buChar char="•"/>
            </a:pPr>
            <a:endParaRPr lang="en-US" b="1" dirty="0"/>
          </a:p>
          <a:p>
            <a:pPr marL="285750" indent="-285750">
              <a:lnSpc>
                <a:spcPct val="90000"/>
              </a:lnSpc>
              <a:buFont typeface="Arial" panose="020B0604020202020204" pitchFamily="34" charset="0"/>
              <a:buChar char="•"/>
            </a:pPr>
            <a:r>
              <a:rPr lang="en-US" b="1" dirty="0" smtClean="0"/>
              <a:t>LaSalle (City)	</a:t>
            </a:r>
            <a:r>
              <a:rPr lang="en-US" b="1" dirty="0"/>
              <a:t>	</a:t>
            </a:r>
            <a:r>
              <a:rPr lang="en-US" b="1" dirty="0" smtClean="0"/>
              <a:t>Waste Water Treatment Plant 			Water Treatment Plant</a:t>
            </a:r>
          </a:p>
          <a:p>
            <a:pPr marL="285750" indent="-285750">
              <a:lnSpc>
                <a:spcPct val="90000"/>
              </a:lnSpc>
              <a:buFont typeface="Arial" panose="020B0604020202020204" pitchFamily="34" charset="0"/>
              <a:buChar char="•"/>
            </a:pPr>
            <a:endParaRPr lang="en-US" b="1" dirty="0"/>
          </a:p>
          <a:p>
            <a:pPr marL="285750" indent="-285750">
              <a:lnSpc>
                <a:spcPct val="90000"/>
              </a:lnSpc>
              <a:buFont typeface="Arial" panose="020B0604020202020204" pitchFamily="34" charset="0"/>
              <a:buChar char="•"/>
            </a:pPr>
            <a:r>
              <a:rPr lang="en-US" b="1" dirty="0" err="1" smtClean="0"/>
              <a:t>Tonica</a:t>
            </a:r>
            <a:r>
              <a:rPr lang="en-US" b="1" dirty="0" smtClean="0"/>
              <a:t>		Waste Water Treatment Plant</a:t>
            </a:r>
          </a:p>
          <a:p>
            <a:pPr marL="285750" indent="-285750">
              <a:lnSpc>
                <a:spcPct val="90000"/>
              </a:lnSpc>
              <a:buFont typeface="Arial" panose="020B0604020202020204" pitchFamily="34" charset="0"/>
              <a:buChar char="•"/>
            </a:pPr>
            <a:endParaRPr lang="en-US" b="1" dirty="0"/>
          </a:p>
          <a:p>
            <a:pPr marL="285750" indent="-285750">
              <a:lnSpc>
                <a:spcPct val="90000"/>
              </a:lnSpc>
              <a:buFont typeface="Arial" panose="020B0604020202020204" pitchFamily="34" charset="0"/>
              <a:buChar char="•"/>
            </a:pPr>
            <a:r>
              <a:rPr lang="en-US" b="1" dirty="0" err="1" smtClean="0"/>
              <a:t>DuPue</a:t>
            </a:r>
            <a:r>
              <a:rPr lang="en-US" b="1" dirty="0" smtClean="0"/>
              <a:t>		Waste Water Treatment Plant</a:t>
            </a:r>
          </a:p>
          <a:p>
            <a:pPr marL="285750" indent="-285750">
              <a:lnSpc>
                <a:spcPct val="90000"/>
              </a:lnSpc>
              <a:buFont typeface="Arial" panose="020B0604020202020204" pitchFamily="34" charset="0"/>
              <a:buChar char="•"/>
            </a:pPr>
            <a:endParaRPr lang="en-US" b="1" dirty="0"/>
          </a:p>
          <a:p>
            <a:pPr marL="285750" indent="-285750">
              <a:lnSpc>
                <a:spcPct val="90000"/>
              </a:lnSpc>
              <a:buFont typeface="Arial" panose="020B0604020202020204" pitchFamily="34" charset="0"/>
              <a:buChar char="•"/>
            </a:pPr>
            <a:r>
              <a:rPr lang="en-US" b="1" dirty="0" smtClean="0"/>
              <a:t>Utica			Waste Water Treatment Plant, 			Village Hall, Public Works</a:t>
            </a:r>
          </a:p>
          <a:p>
            <a:pPr marL="285750" indent="-285750">
              <a:lnSpc>
                <a:spcPct val="90000"/>
              </a:lnSpc>
              <a:buFont typeface="Arial" panose="020B0604020202020204" pitchFamily="34" charset="0"/>
              <a:buChar char="•"/>
            </a:pPr>
            <a:endParaRPr lang="en-US" b="1" dirty="0"/>
          </a:p>
          <a:p>
            <a:pPr marL="285750" indent="-285750">
              <a:lnSpc>
                <a:spcPct val="90000"/>
              </a:lnSpc>
              <a:buFont typeface="Arial" panose="020B0604020202020204" pitchFamily="34" charset="0"/>
              <a:buChar char="•"/>
            </a:pPr>
            <a:r>
              <a:rPr lang="en-US" b="1" dirty="0" smtClean="0"/>
              <a:t>LaSalle County	Nursing Home</a:t>
            </a:r>
          </a:p>
        </p:txBody>
      </p:sp>
    </p:spTree>
    <p:extLst>
      <p:ext uri="{BB962C8B-B14F-4D97-AF65-F5344CB8AC3E}">
        <p14:creationId xmlns:p14="http://schemas.microsoft.com/office/powerpoint/2010/main" val="359239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descr="utica1.JPG"/>
          <p:cNvPicPr>
            <a:picLocks noChangeAspect="1"/>
          </p:cNvPicPr>
          <p:nvPr/>
        </p:nvPicPr>
        <p:blipFill rotWithShape="1">
          <a:blip r:embed="rId2">
            <a:extLst>
              <a:ext uri="{28A0092B-C50C-407E-A947-70E740481C1C}">
                <a14:useLocalDpi xmlns:a14="http://schemas.microsoft.com/office/drawing/2010/main" val="0"/>
              </a:ext>
            </a:extLst>
          </a:blip>
          <a:srcRect l="42315" t="32222" r="33835" b="45556"/>
          <a:stretch/>
        </p:blipFill>
        <p:spPr bwMode="auto">
          <a:xfrm>
            <a:off x="9066212" y="533400"/>
            <a:ext cx="307086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9688" t="30349" r="27344" b="19456"/>
          <a:stretch/>
        </p:blipFill>
        <p:spPr>
          <a:xfrm>
            <a:off x="227012" y="3024673"/>
            <a:ext cx="4191000" cy="32766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32500" t="32967" r="22500" b="18680"/>
          <a:stretch/>
        </p:blipFill>
        <p:spPr>
          <a:xfrm>
            <a:off x="7740455" y="3215173"/>
            <a:ext cx="4114800" cy="3352800"/>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63333" t="41111" r="10833" b="16667"/>
          <a:stretch/>
        </p:blipFill>
        <p:spPr>
          <a:xfrm>
            <a:off x="6195428" y="16912"/>
            <a:ext cx="2362200" cy="2895600"/>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20000" t="27778" r="50000" b="30000"/>
          <a:stretch/>
        </p:blipFill>
        <p:spPr>
          <a:xfrm>
            <a:off x="4633328" y="3215173"/>
            <a:ext cx="2743200" cy="2895600"/>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9377" t="47364" r="25000" b="19531"/>
          <a:stretch/>
        </p:blipFill>
        <p:spPr>
          <a:xfrm>
            <a:off x="149936" y="457200"/>
            <a:ext cx="5854992" cy="2152650"/>
          </a:xfrm>
          <a:prstGeom prst="rect">
            <a:avLst/>
          </a:prstGeom>
        </p:spPr>
      </p:pic>
      <p:sp>
        <p:nvSpPr>
          <p:cNvPr id="7" name="TextBox 6"/>
          <p:cNvSpPr txBox="1"/>
          <p:nvPr/>
        </p:nvSpPr>
        <p:spPr>
          <a:xfrm>
            <a:off x="1751012" y="2628655"/>
            <a:ext cx="3352800" cy="341632"/>
          </a:xfrm>
          <a:prstGeom prst="rect">
            <a:avLst/>
          </a:prstGeom>
          <a:noFill/>
        </p:spPr>
        <p:txBody>
          <a:bodyPr wrap="square" rtlCol="0">
            <a:spAutoFit/>
          </a:bodyPr>
          <a:lstStyle/>
          <a:p>
            <a:pPr>
              <a:lnSpc>
                <a:spcPct val="90000"/>
              </a:lnSpc>
            </a:pPr>
            <a:r>
              <a:rPr lang="en-US" dirty="0" smtClean="0">
                <a:solidFill>
                  <a:srgbClr val="FF0000"/>
                </a:solidFill>
              </a:rPr>
              <a:t>Waste Water Treatment</a:t>
            </a:r>
            <a:endParaRPr lang="en-US" dirty="0">
              <a:solidFill>
                <a:srgbClr val="FF0000"/>
              </a:solidFill>
            </a:endParaRPr>
          </a:p>
        </p:txBody>
      </p:sp>
      <p:sp>
        <p:nvSpPr>
          <p:cNvPr id="8" name="TextBox 7"/>
          <p:cNvSpPr txBox="1"/>
          <p:nvPr/>
        </p:nvSpPr>
        <p:spPr>
          <a:xfrm>
            <a:off x="455612" y="6301273"/>
            <a:ext cx="3657600" cy="341632"/>
          </a:xfrm>
          <a:prstGeom prst="rect">
            <a:avLst/>
          </a:prstGeom>
          <a:noFill/>
        </p:spPr>
        <p:txBody>
          <a:bodyPr wrap="square" rtlCol="0">
            <a:spAutoFit/>
          </a:bodyPr>
          <a:lstStyle/>
          <a:p>
            <a:pPr algn="ctr">
              <a:lnSpc>
                <a:spcPct val="90000"/>
              </a:lnSpc>
            </a:pPr>
            <a:r>
              <a:rPr lang="en-US" dirty="0" smtClean="0">
                <a:solidFill>
                  <a:srgbClr val="FF0000"/>
                </a:solidFill>
              </a:rPr>
              <a:t>Hospital</a:t>
            </a:r>
            <a:endParaRPr lang="en-US" dirty="0">
              <a:solidFill>
                <a:srgbClr val="FF0000"/>
              </a:solidFill>
            </a:endParaRPr>
          </a:p>
        </p:txBody>
      </p:sp>
      <p:sp>
        <p:nvSpPr>
          <p:cNvPr id="9" name="TextBox 8"/>
          <p:cNvSpPr txBox="1"/>
          <p:nvPr/>
        </p:nvSpPr>
        <p:spPr>
          <a:xfrm>
            <a:off x="4633328" y="6248400"/>
            <a:ext cx="2743200" cy="341632"/>
          </a:xfrm>
          <a:prstGeom prst="rect">
            <a:avLst/>
          </a:prstGeom>
          <a:noFill/>
        </p:spPr>
        <p:txBody>
          <a:bodyPr wrap="square" rtlCol="0">
            <a:spAutoFit/>
          </a:bodyPr>
          <a:lstStyle/>
          <a:p>
            <a:pPr algn="ctr">
              <a:lnSpc>
                <a:spcPct val="90000"/>
              </a:lnSpc>
            </a:pPr>
            <a:r>
              <a:rPr lang="en-US" dirty="0" smtClean="0">
                <a:solidFill>
                  <a:srgbClr val="FF0000"/>
                </a:solidFill>
              </a:rPr>
              <a:t>Township High School</a:t>
            </a:r>
            <a:endParaRPr lang="en-US" dirty="0">
              <a:solidFill>
                <a:srgbClr val="FF0000"/>
              </a:solidFill>
            </a:endParaRPr>
          </a:p>
        </p:txBody>
      </p:sp>
      <p:sp>
        <p:nvSpPr>
          <p:cNvPr id="10" name="TextBox 9"/>
          <p:cNvSpPr txBox="1"/>
          <p:nvPr/>
        </p:nvSpPr>
        <p:spPr>
          <a:xfrm>
            <a:off x="7923212" y="6567973"/>
            <a:ext cx="3733800" cy="341632"/>
          </a:xfrm>
          <a:prstGeom prst="rect">
            <a:avLst/>
          </a:prstGeom>
          <a:noFill/>
        </p:spPr>
        <p:txBody>
          <a:bodyPr wrap="square" rtlCol="0">
            <a:spAutoFit/>
          </a:bodyPr>
          <a:lstStyle/>
          <a:p>
            <a:pPr algn="ctr">
              <a:lnSpc>
                <a:spcPct val="90000"/>
              </a:lnSpc>
            </a:pPr>
            <a:r>
              <a:rPr lang="en-US" dirty="0" smtClean="0">
                <a:solidFill>
                  <a:srgbClr val="FF0000"/>
                </a:solidFill>
              </a:rPr>
              <a:t>County Nursing Home</a:t>
            </a:r>
            <a:endParaRPr lang="en-US" dirty="0">
              <a:solidFill>
                <a:srgbClr val="FF0000"/>
              </a:solidFill>
            </a:endParaRPr>
          </a:p>
        </p:txBody>
      </p:sp>
      <p:sp>
        <p:nvSpPr>
          <p:cNvPr id="11" name="TextBox 10"/>
          <p:cNvSpPr txBox="1"/>
          <p:nvPr/>
        </p:nvSpPr>
        <p:spPr>
          <a:xfrm>
            <a:off x="9142412" y="2780666"/>
            <a:ext cx="2994660" cy="343534"/>
          </a:xfrm>
          <a:prstGeom prst="rect">
            <a:avLst/>
          </a:prstGeom>
          <a:noFill/>
        </p:spPr>
        <p:txBody>
          <a:bodyPr wrap="square" rtlCol="0">
            <a:spAutoFit/>
          </a:bodyPr>
          <a:lstStyle/>
          <a:p>
            <a:pPr algn="ctr">
              <a:lnSpc>
                <a:spcPct val="90000"/>
              </a:lnSpc>
            </a:pPr>
            <a:r>
              <a:rPr lang="en-US" dirty="0" smtClean="0">
                <a:solidFill>
                  <a:srgbClr val="FF0000"/>
                </a:solidFill>
              </a:rPr>
              <a:t>Police Station/Village Hall</a:t>
            </a:r>
            <a:endParaRPr lang="en-US" dirty="0">
              <a:solidFill>
                <a:srgbClr val="FF0000"/>
              </a:solidFill>
            </a:endParaRPr>
          </a:p>
        </p:txBody>
      </p:sp>
      <p:sp>
        <p:nvSpPr>
          <p:cNvPr id="12" name="TextBox 11"/>
          <p:cNvSpPr txBox="1"/>
          <p:nvPr/>
        </p:nvSpPr>
        <p:spPr>
          <a:xfrm>
            <a:off x="6246812" y="2912512"/>
            <a:ext cx="2310816" cy="341632"/>
          </a:xfrm>
          <a:prstGeom prst="rect">
            <a:avLst/>
          </a:prstGeom>
          <a:noFill/>
        </p:spPr>
        <p:txBody>
          <a:bodyPr wrap="square" rtlCol="0">
            <a:spAutoFit/>
          </a:bodyPr>
          <a:lstStyle/>
          <a:p>
            <a:pPr algn="ctr">
              <a:lnSpc>
                <a:spcPct val="90000"/>
              </a:lnSpc>
            </a:pPr>
            <a:r>
              <a:rPr lang="en-US" dirty="0" smtClean="0">
                <a:solidFill>
                  <a:srgbClr val="FF0000"/>
                </a:solidFill>
              </a:rPr>
              <a:t>School</a:t>
            </a:r>
            <a:endParaRPr lang="en-US" dirty="0">
              <a:solidFill>
                <a:srgbClr val="FF0000"/>
              </a:solidFill>
            </a:endParaRPr>
          </a:p>
        </p:txBody>
      </p:sp>
    </p:spTree>
    <p:extLst>
      <p:ext uri="{BB962C8B-B14F-4D97-AF65-F5344CB8AC3E}">
        <p14:creationId xmlns:p14="http://schemas.microsoft.com/office/powerpoint/2010/main" val="188614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8412" y="228600"/>
            <a:ext cx="8305800" cy="6229350"/>
          </a:xfrm>
          <a:prstGeom prst="rect">
            <a:avLst/>
          </a:prstGeom>
        </p:spPr>
      </p:pic>
      <p:sp>
        <p:nvSpPr>
          <p:cNvPr id="3" name="TextBox 2"/>
          <p:cNvSpPr txBox="1"/>
          <p:nvPr/>
        </p:nvSpPr>
        <p:spPr>
          <a:xfrm>
            <a:off x="303212" y="1219200"/>
            <a:ext cx="3124200" cy="4413516"/>
          </a:xfrm>
          <a:prstGeom prst="rect">
            <a:avLst/>
          </a:prstGeom>
          <a:noFill/>
        </p:spPr>
        <p:txBody>
          <a:bodyPr wrap="square" rtlCol="0">
            <a:spAutoFit/>
          </a:bodyPr>
          <a:lstStyle/>
          <a:p>
            <a:pPr algn="ctr">
              <a:lnSpc>
                <a:spcPct val="90000"/>
              </a:lnSpc>
            </a:pPr>
            <a:r>
              <a:rPr lang="en-US" sz="2400" dirty="0" smtClean="0">
                <a:solidFill>
                  <a:srgbClr val="FF0000"/>
                </a:solidFill>
              </a:rPr>
              <a:t>IDNR, Office of Water Resources.</a:t>
            </a:r>
          </a:p>
          <a:p>
            <a:pPr algn="ctr">
              <a:lnSpc>
                <a:spcPct val="90000"/>
              </a:lnSpc>
            </a:pPr>
            <a:endParaRPr lang="en-US" sz="2400" dirty="0" smtClean="0">
              <a:solidFill>
                <a:srgbClr val="FF0000"/>
              </a:solidFill>
            </a:endParaRPr>
          </a:p>
          <a:p>
            <a:pPr algn="ctr">
              <a:lnSpc>
                <a:spcPct val="90000"/>
              </a:lnSpc>
            </a:pPr>
            <a:endParaRPr lang="en-US" sz="2400" dirty="0">
              <a:solidFill>
                <a:srgbClr val="FF0000"/>
              </a:solidFill>
            </a:endParaRPr>
          </a:p>
          <a:p>
            <a:pPr algn="ctr">
              <a:lnSpc>
                <a:spcPct val="90000"/>
              </a:lnSpc>
            </a:pPr>
            <a:r>
              <a:rPr lang="en-US" sz="2400" dirty="0" smtClean="0">
                <a:solidFill>
                  <a:srgbClr val="FF0000"/>
                </a:solidFill>
              </a:rPr>
              <a:t>US Army Corps of Engineers</a:t>
            </a:r>
          </a:p>
          <a:p>
            <a:pPr algn="ctr">
              <a:lnSpc>
                <a:spcPct val="90000"/>
              </a:lnSpc>
            </a:pPr>
            <a:r>
              <a:rPr lang="en-US" sz="2400" dirty="0" smtClean="0">
                <a:solidFill>
                  <a:srgbClr val="FF0000"/>
                </a:solidFill>
              </a:rPr>
              <a:t>“Flood Fighting”</a:t>
            </a:r>
          </a:p>
          <a:p>
            <a:pPr algn="ctr">
              <a:lnSpc>
                <a:spcPct val="90000"/>
              </a:lnSpc>
            </a:pPr>
            <a:endParaRPr lang="en-US" sz="2400" dirty="0" smtClean="0">
              <a:solidFill>
                <a:srgbClr val="FF0000"/>
              </a:solidFill>
            </a:endParaRPr>
          </a:p>
          <a:p>
            <a:pPr algn="ctr">
              <a:lnSpc>
                <a:spcPct val="90000"/>
              </a:lnSpc>
            </a:pPr>
            <a:endParaRPr lang="en-US" sz="2400" dirty="0">
              <a:solidFill>
                <a:srgbClr val="FF0000"/>
              </a:solidFill>
            </a:endParaRPr>
          </a:p>
          <a:p>
            <a:pPr algn="ctr">
              <a:lnSpc>
                <a:spcPct val="90000"/>
              </a:lnSpc>
            </a:pPr>
            <a:r>
              <a:rPr lang="en-US" sz="2400" dirty="0" smtClean="0">
                <a:solidFill>
                  <a:srgbClr val="FF0000"/>
                </a:solidFill>
              </a:rPr>
              <a:t>Hands on demo from vendors</a:t>
            </a:r>
          </a:p>
          <a:p>
            <a:pPr algn="ctr">
              <a:lnSpc>
                <a:spcPct val="90000"/>
              </a:lnSpc>
            </a:pPr>
            <a:r>
              <a:rPr lang="en-US" sz="2400" dirty="0" err="1" smtClean="0">
                <a:solidFill>
                  <a:srgbClr val="FF0000"/>
                </a:solidFill>
              </a:rPr>
              <a:t>Hesco</a:t>
            </a:r>
            <a:r>
              <a:rPr lang="en-US" sz="2400" dirty="0" smtClean="0">
                <a:solidFill>
                  <a:srgbClr val="FF0000"/>
                </a:solidFill>
              </a:rPr>
              <a:t> Systems</a:t>
            </a:r>
          </a:p>
          <a:p>
            <a:pPr algn="ctr">
              <a:lnSpc>
                <a:spcPct val="90000"/>
              </a:lnSpc>
            </a:pPr>
            <a:r>
              <a:rPr lang="en-US" sz="2400" dirty="0" smtClean="0">
                <a:solidFill>
                  <a:srgbClr val="FF0000"/>
                </a:solidFill>
              </a:rPr>
              <a:t>Dam Bag</a:t>
            </a:r>
            <a:endParaRPr lang="en-US" sz="2400" dirty="0">
              <a:solidFill>
                <a:srgbClr val="FF0000"/>
              </a:solidFill>
            </a:endParaRPr>
          </a:p>
        </p:txBody>
      </p:sp>
    </p:spTree>
    <p:extLst>
      <p:ext uri="{BB962C8B-B14F-4D97-AF65-F5344CB8AC3E}">
        <p14:creationId xmlns:p14="http://schemas.microsoft.com/office/powerpoint/2010/main" val="32121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6092825" cy="4278094"/>
          </a:xfrm>
          <a:prstGeom prst="rect">
            <a:avLst/>
          </a:prstGeom>
        </p:spPr>
        <p:txBody>
          <a:bodyPr>
            <a:spAutoFit/>
          </a:bodyPr>
          <a:lstStyle/>
          <a:p>
            <a:r>
              <a:rPr lang="en-US" sz="6000" dirty="0" smtClean="0">
                <a:solidFill>
                  <a:srgbClr val="000000"/>
                </a:solidFill>
                <a:latin typeface="Arial" panose="020B0604020202020204" pitchFamily="34" charset="0"/>
              </a:rPr>
              <a:t>Office </a:t>
            </a:r>
            <a:r>
              <a:rPr lang="en-US" sz="6000" dirty="0">
                <a:solidFill>
                  <a:srgbClr val="000000"/>
                </a:solidFill>
                <a:latin typeface="Arial" panose="020B0604020202020204" pitchFamily="34" charset="0"/>
              </a:rPr>
              <a:t>of Water Resources </a:t>
            </a:r>
            <a:r>
              <a:rPr lang="en-US" sz="4000" dirty="0">
                <a:solidFill>
                  <a:srgbClr val="000000"/>
                </a:solidFill>
                <a:latin typeface="Arial" panose="020B0604020202020204" pitchFamily="34" charset="0"/>
              </a:rPr>
              <a:t>Flood Surveillance </a:t>
            </a:r>
            <a:r>
              <a:rPr lang="en-US" sz="4000" dirty="0" smtClean="0">
                <a:solidFill>
                  <a:srgbClr val="000000"/>
                </a:solidFill>
                <a:latin typeface="Arial" panose="020B0604020202020204" pitchFamily="34" charset="0"/>
              </a:rPr>
              <a:t>Activities</a:t>
            </a:r>
          </a:p>
          <a:p>
            <a:endParaRPr lang="en-US" sz="4000"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IL Department of Natural Resources Office of Water Resources </a:t>
            </a:r>
          </a:p>
          <a:p>
            <a:r>
              <a:rPr lang="de-DE" dirty="0">
                <a:solidFill>
                  <a:srgbClr val="000000"/>
                </a:solidFill>
                <a:latin typeface="Arial" panose="020B0604020202020204" pitchFamily="34" charset="0"/>
              </a:rPr>
              <a:t>William B. Milner Jr, P.E., CFM </a:t>
            </a:r>
          </a:p>
          <a:p>
            <a:r>
              <a:rPr lang="en-US" dirty="0">
                <a:solidFill>
                  <a:srgbClr val="000000"/>
                </a:solidFill>
                <a:latin typeface="Arial" panose="020B0604020202020204" pitchFamily="34" charset="0"/>
              </a:rPr>
              <a:t>Project Engineer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0130" y="0"/>
            <a:ext cx="4508695" cy="33832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937" y="2699391"/>
            <a:ext cx="3276600" cy="24574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6303" y="3395312"/>
            <a:ext cx="4472266" cy="3352800"/>
          </a:xfrm>
          <a:prstGeom prst="rect">
            <a:avLst/>
          </a:prstGeom>
        </p:spPr>
      </p:pic>
      <p:sp>
        <p:nvSpPr>
          <p:cNvPr id="6" name="Rectangle 5"/>
          <p:cNvSpPr/>
          <p:nvPr/>
        </p:nvSpPr>
        <p:spPr>
          <a:xfrm>
            <a:off x="-382588" y="5024227"/>
            <a:ext cx="6092825" cy="1446550"/>
          </a:xfrm>
          <a:prstGeom prst="rect">
            <a:avLst/>
          </a:prstGeom>
        </p:spPr>
        <p:txBody>
          <a:bodyPr>
            <a:spAutoFit/>
          </a:bodyPr>
          <a:lstStyle/>
          <a:p>
            <a:pPr marL="742950" marR="0" lvl="1" indent="-285750">
              <a:spcBef>
                <a:spcPts val="0"/>
              </a:spcBef>
              <a:spcAft>
                <a:spcPts val="0"/>
              </a:spcAft>
              <a:buFont typeface="Arial" panose="020B0604020202020204" pitchFamily="34" charset="0"/>
              <a:buChar char="•"/>
              <a:tabLst>
                <a:tab pos="914400" algn="l"/>
              </a:tabLst>
            </a:pPr>
            <a:r>
              <a:rPr lang="en-US" sz="1100" dirty="0">
                <a:latin typeface="Calibri" panose="020F0502020204030204" pitchFamily="34" charset="0"/>
                <a:ea typeface="Calibri" panose="020F0502020204030204" pitchFamily="34" charset="0"/>
                <a:cs typeface="Times New Roman" panose="02020603050405020304" pitchFamily="18" charset="0"/>
              </a:rPr>
              <a:t>Provide IEMA with daily updates during the flood event</a:t>
            </a:r>
          </a:p>
          <a:p>
            <a:pPr marL="742950" marR="0" lvl="1" indent="-285750">
              <a:spcBef>
                <a:spcPts val="0"/>
              </a:spcBef>
              <a:spcAft>
                <a:spcPts val="0"/>
              </a:spcAft>
              <a:buFont typeface="Arial" panose="020B0604020202020204" pitchFamily="34" charset="0"/>
              <a:buChar char="•"/>
              <a:tabLst>
                <a:tab pos="914400" algn="l"/>
              </a:tabLst>
            </a:pPr>
            <a:r>
              <a:rPr lang="en-US" sz="1100" dirty="0">
                <a:latin typeface="Calibri" panose="020F0502020204030204" pitchFamily="34" charset="0"/>
                <a:ea typeface="Calibri" panose="020F0502020204030204" pitchFamily="34" charset="0"/>
                <a:cs typeface="Times New Roman" panose="02020603050405020304" pitchFamily="18" charset="0"/>
              </a:rPr>
              <a:t>Provide technical guidance to IEMA to assist in their flood fighting operations</a:t>
            </a:r>
          </a:p>
          <a:p>
            <a:pPr marL="742950" marR="0" lvl="1" indent="-285750">
              <a:spcBef>
                <a:spcPts val="0"/>
              </a:spcBef>
              <a:spcAft>
                <a:spcPts val="0"/>
              </a:spcAft>
              <a:buFont typeface="Arial" panose="020B0604020202020204" pitchFamily="34" charset="0"/>
              <a:buChar char="•"/>
              <a:tabLst>
                <a:tab pos="914400" algn="l"/>
              </a:tabLst>
            </a:pPr>
            <a:r>
              <a:rPr lang="en-US" sz="1100" dirty="0">
                <a:latin typeface="Calibri" panose="020F0502020204030204" pitchFamily="34" charset="0"/>
                <a:ea typeface="Calibri" panose="020F0502020204030204" pitchFamily="34" charset="0"/>
                <a:cs typeface="Times New Roman" panose="02020603050405020304" pitchFamily="18" charset="0"/>
              </a:rPr>
              <a:t>Perform flood surveillance operations in the field to gather information concerning the flood event</a:t>
            </a:r>
          </a:p>
          <a:p>
            <a:pPr marL="742950" marR="0" lvl="1" indent="-285750">
              <a:spcBef>
                <a:spcPts val="0"/>
              </a:spcBef>
              <a:spcAft>
                <a:spcPts val="0"/>
              </a:spcAft>
              <a:buFont typeface="Arial" panose="020B0604020202020204" pitchFamily="34" charset="0"/>
              <a:buChar char="•"/>
              <a:tabLst>
                <a:tab pos="914400" algn="l"/>
              </a:tabLst>
            </a:pPr>
            <a:r>
              <a:rPr lang="en-US" sz="1100" dirty="0">
                <a:latin typeface="Calibri" panose="020F0502020204030204" pitchFamily="34" charset="0"/>
                <a:ea typeface="Calibri" panose="020F0502020204030204" pitchFamily="34" charset="0"/>
                <a:cs typeface="Times New Roman" panose="02020603050405020304" pitchFamily="18" charset="0"/>
              </a:rPr>
              <a:t>Operate Stratton Lock &amp; Dam and Algonquin Dam to minimize flooding upstream in the Chain O’ Lakes and downstream on the Fox River</a:t>
            </a:r>
          </a:p>
          <a:p>
            <a:pPr marL="742950" marR="0" lvl="1" indent="-285750">
              <a:spcBef>
                <a:spcPts val="0"/>
              </a:spcBef>
              <a:spcAft>
                <a:spcPts val="0"/>
              </a:spcAft>
              <a:buFont typeface="Arial" panose="020B0604020202020204" pitchFamily="34" charset="0"/>
              <a:buChar char="•"/>
              <a:tabLst>
                <a:tab pos="914400" algn="l"/>
              </a:tabLst>
            </a:pPr>
            <a:r>
              <a:rPr lang="en-US" sz="1100" dirty="0">
                <a:latin typeface="Calibri" panose="020F0502020204030204" pitchFamily="34" charset="0"/>
                <a:ea typeface="Calibri" panose="020F0502020204030204" pitchFamily="34" charset="0"/>
                <a:cs typeface="Times New Roman" panose="02020603050405020304" pitchFamily="18" charset="0"/>
              </a:rPr>
              <a:t>Maintain a record of flood impacts for the streams in Illinois</a:t>
            </a:r>
          </a:p>
          <a:p>
            <a:pPr marL="742950" marR="0" lvl="1" indent="-285750">
              <a:spcBef>
                <a:spcPts val="0"/>
              </a:spcBef>
              <a:spcAft>
                <a:spcPts val="0"/>
              </a:spcAft>
              <a:buFont typeface="Arial" panose="020B0604020202020204" pitchFamily="34" charset="0"/>
              <a:buChar char="•"/>
              <a:tabLst>
                <a:tab pos="914400" algn="l"/>
              </a:tabLst>
            </a:pPr>
            <a:r>
              <a:rPr lang="en-US" sz="1100" dirty="0">
                <a:latin typeface="Calibri" panose="020F0502020204030204" pitchFamily="34" charset="0"/>
                <a:ea typeface="Calibri" panose="020F0502020204030204" pitchFamily="34" charset="0"/>
                <a:cs typeface="Times New Roman" panose="02020603050405020304" pitchFamily="18" charset="0"/>
              </a:rPr>
              <a:t>Document individual flood events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57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4412" y="1066800"/>
            <a:ext cx="9140825" cy="4401205"/>
          </a:xfrm>
          <a:prstGeom prst="rect">
            <a:avLst/>
          </a:prstGeom>
        </p:spPr>
        <p:txBody>
          <a:bodyPr wrap="square">
            <a:spAutoFit/>
          </a:bodyPr>
          <a:lstStyle/>
          <a:p>
            <a:r>
              <a:rPr lang="en-US" sz="4000" dirty="0">
                <a:latin typeface="ArialMT"/>
              </a:rPr>
              <a:t>Agenda</a:t>
            </a:r>
          </a:p>
          <a:p>
            <a:r>
              <a:rPr lang="en-US" sz="4000" dirty="0">
                <a:latin typeface="Wingdings-Regular"/>
              </a:rPr>
              <a:t> </a:t>
            </a:r>
            <a:r>
              <a:rPr lang="en-US" sz="4000" dirty="0">
                <a:latin typeface="ArialMT"/>
              </a:rPr>
              <a:t>Flood Fighting Methodology</a:t>
            </a:r>
          </a:p>
          <a:p>
            <a:r>
              <a:rPr lang="en-US" sz="4000" dirty="0">
                <a:latin typeface="Wingdings-Regular"/>
              </a:rPr>
              <a:t> </a:t>
            </a:r>
            <a:r>
              <a:rPr lang="en-US" sz="4000" dirty="0">
                <a:latin typeface="ArialMT"/>
              </a:rPr>
              <a:t>Flood Fighting Structures</a:t>
            </a:r>
          </a:p>
          <a:p>
            <a:r>
              <a:rPr lang="en-US" sz="4000" dirty="0">
                <a:latin typeface="Wingdings-Regular"/>
              </a:rPr>
              <a:t> </a:t>
            </a:r>
            <a:r>
              <a:rPr lang="en-US" sz="4000" dirty="0">
                <a:latin typeface="ArialMT"/>
              </a:rPr>
              <a:t>Surveillance and Inspections</a:t>
            </a:r>
          </a:p>
          <a:p>
            <a:r>
              <a:rPr lang="en-US" sz="4000" dirty="0">
                <a:latin typeface="Wingdings-Regular"/>
              </a:rPr>
              <a:t> </a:t>
            </a:r>
            <a:r>
              <a:rPr lang="en-US" sz="4000" dirty="0">
                <a:latin typeface="ArialMT"/>
              </a:rPr>
              <a:t>Common Failure Modes</a:t>
            </a:r>
          </a:p>
          <a:p>
            <a:r>
              <a:rPr lang="en-US" sz="4000" dirty="0">
                <a:latin typeface="Wingdings-Regular"/>
              </a:rPr>
              <a:t> </a:t>
            </a:r>
            <a:r>
              <a:rPr lang="en-US" sz="4000" dirty="0">
                <a:latin typeface="ArialMT"/>
              </a:rPr>
              <a:t>Providing Technical Assistance</a:t>
            </a:r>
          </a:p>
          <a:p>
            <a:r>
              <a:rPr lang="en-US" sz="4000" dirty="0">
                <a:latin typeface="Wingdings-Regular"/>
              </a:rPr>
              <a:t> </a:t>
            </a:r>
            <a:r>
              <a:rPr lang="en-US" sz="4000" dirty="0">
                <a:latin typeface="ArialMT"/>
              </a:rPr>
              <a:t>Recovery of Resultant Flood Issues</a:t>
            </a:r>
            <a:endParaRPr lang="en-US" sz="4000" dirty="0"/>
          </a:p>
        </p:txBody>
      </p:sp>
      <p:sp>
        <p:nvSpPr>
          <p:cNvPr id="3" name="TextBox 2"/>
          <p:cNvSpPr txBox="1"/>
          <p:nvPr/>
        </p:nvSpPr>
        <p:spPr>
          <a:xfrm>
            <a:off x="1751012" y="381000"/>
            <a:ext cx="8153400" cy="424732"/>
          </a:xfrm>
          <a:prstGeom prst="rect">
            <a:avLst/>
          </a:prstGeom>
          <a:noFill/>
        </p:spPr>
        <p:txBody>
          <a:bodyPr wrap="square" rtlCol="0">
            <a:spAutoFit/>
          </a:bodyPr>
          <a:lstStyle/>
          <a:p>
            <a:pPr algn="ctr">
              <a:lnSpc>
                <a:spcPct val="90000"/>
              </a:lnSpc>
            </a:pPr>
            <a:r>
              <a:rPr lang="en-US" sz="2400" dirty="0" smtClean="0"/>
              <a:t>US Army Corps of Engineers</a:t>
            </a:r>
            <a:endParaRPr lang="en-US" sz="2400" dirty="0"/>
          </a:p>
        </p:txBody>
      </p:sp>
    </p:spTree>
    <p:extLst>
      <p:ext uri="{BB962C8B-B14F-4D97-AF65-F5344CB8AC3E}">
        <p14:creationId xmlns:p14="http://schemas.microsoft.com/office/powerpoint/2010/main" val="116483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004" y="4011"/>
            <a:ext cx="9202821" cy="6902116"/>
          </a:xfrm>
          <a:prstGeom prst="rect">
            <a:avLst/>
          </a:prstGeom>
        </p:spPr>
      </p:pic>
      <p:sp>
        <p:nvSpPr>
          <p:cNvPr id="3" name="TextBox 2"/>
          <p:cNvSpPr txBox="1"/>
          <p:nvPr/>
        </p:nvSpPr>
        <p:spPr>
          <a:xfrm>
            <a:off x="303212" y="1981200"/>
            <a:ext cx="2438400" cy="1089529"/>
          </a:xfrm>
          <a:prstGeom prst="rect">
            <a:avLst/>
          </a:prstGeom>
          <a:noFill/>
        </p:spPr>
        <p:txBody>
          <a:bodyPr wrap="square" rtlCol="0">
            <a:spAutoFit/>
          </a:bodyPr>
          <a:lstStyle/>
          <a:p>
            <a:pPr algn="ctr">
              <a:lnSpc>
                <a:spcPct val="90000"/>
              </a:lnSpc>
            </a:pPr>
            <a:r>
              <a:rPr lang="en-US" sz="2400" dirty="0" smtClean="0"/>
              <a:t>Rapidly deployed sand wall system</a:t>
            </a:r>
            <a:endParaRPr lang="en-US" sz="2400" dirty="0"/>
          </a:p>
        </p:txBody>
      </p:sp>
    </p:spTree>
    <p:extLst>
      <p:ext uri="{BB962C8B-B14F-4D97-AF65-F5344CB8AC3E}">
        <p14:creationId xmlns:p14="http://schemas.microsoft.com/office/powerpoint/2010/main" val="419751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88825" cy="6858000"/>
          </a:xfrm>
          <a:prstGeom prst="rect">
            <a:avLst/>
          </a:prstGeom>
        </p:spPr>
      </p:pic>
    </p:spTree>
    <p:extLst>
      <p:ext uri="{BB962C8B-B14F-4D97-AF65-F5344CB8AC3E}">
        <p14:creationId xmlns:p14="http://schemas.microsoft.com/office/powerpoint/2010/main" val="234374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0015894"/>
              </p:ext>
            </p:extLst>
          </p:nvPr>
        </p:nvGraphicFramePr>
        <p:xfrm>
          <a:off x="-1588" y="0"/>
          <a:ext cx="5867400" cy="6772227"/>
        </p:xfrm>
        <a:graphic>
          <a:graphicData uri="http://schemas.openxmlformats.org/presentationml/2006/ole">
            <mc:AlternateContent xmlns:mc="http://schemas.openxmlformats.org/markup-compatibility/2006">
              <mc:Choice xmlns:v="urn:schemas-microsoft-com:vml" Requires="v">
                <p:oleObj spid="_x0000_s3087" name="Acrobat Document" r:id="rId3" imgW="5829199" imgH="7543800" progId="AcroExch.Document.11">
                  <p:embed/>
                </p:oleObj>
              </mc:Choice>
              <mc:Fallback>
                <p:oleObj name="Acrobat Document" r:id="rId3" imgW="5829199" imgH="7543800" progId="AcroExch.Document.11">
                  <p:embed/>
                  <p:pic>
                    <p:nvPicPr>
                      <p:cNvPr id="0" name=""/>
                      <p:cNvPicPr/>
                      <p:nvPr/>
                    </p:nvPicPr>
                    <p:blipFill>
                      <a:blip r:embed="rId4"/>
                      <a:stretch>
                        <a:fillRect/>
                      </a:stretch>
                    </p:blipFill>
                    <p:spPr>
                      <a:xfrm>
                        <a:off x="-1588" y="0"/>
                        <a:ext cx="5867400" cy="6772227"/>
                      </a:xfrm>
                      <a:prstGeom prst="rect">
                        <a:avLst/>
                      </a:prstGeom>
                    </p:spPr>
                  </p:pic>
                </p:oleObj>
              </mc:Fallback>
            </mc:AlternateContent>
          </a:graphicData>
        </a:graphic>
      </p:graphicFrame>
      <p:pic>
        <p:nvPicPr>
          <p:cNvPr id="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40017" b="10000"/>
          <a:stretch/>
        </p:blipFill>
        <p:spPr bwMode="auto">
          <a:xfrm>
            <a:off x="6018212" y="169514"/>
            <a:ext cx="5943600" cy="6688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389812" y="838200"/>
            <a:ext cx="1600200" cy="840230"/>
          </a:xfrm>
          <a:prstGeom prst="rect">
            <a:avLst/>
          </a:prstGeom>
          <a:noFill/>
        </p:spPr>
        <p:txBody>
          <a:bodyPr wrap="square" rtlCol="0">
            <a:spAutoFit/>
          </a:bodyPr>
          <a:lstStyle/>
          <a:p>
            <a:pPr>
              <a:lnSpc>
                <a:spcPct val="90000"/>
              </a:lnSpc>
            </a:pPr>
            <a:r>
              <a:rPr lang="en-US" b="1" dirty="0" err="1" smtClean="0">
                <a:solidFill>
                  <a:srgbClr val="FFFF00"/>
                </a:solidFill>
                <a:latin typeface="Arial Rounded MT Bold" panose="020F0704030504030204" pitchFamily="34" charset="0"/>
              </a:rPr>
              <a:t>Hesco</a:t>
            </a:r>
            <a:r>
              <a:rPr lang="en-US" b="1" dirty="0" smtClean="0">
                <a:solidFill>
                  <a:srgbClr val="FFFF00"/>
                </a:solidFill>
                <a:latin typeface="Arial Rounded MT Bold" panose="020F0704030504030204" pitchFamily="34" charset="0"/>
              </a:rPr>
              <a:t> </a:t>
            </a:r>
            <a:r>
              <a:rPr lang="en-US" b="1" dirty="0" err="1" smtClean="0">
                <a:solidFill>
                  <a:srgbClr val="FFFF00"/>
                </a:solidFill>
                <a:latin typeface="Arial Rounded MT Bold" panose="020F0704030504030204" pitchFamily="34" charset="0"/>
              </a:rPr>
              <a:t>Sandwall</a:t>
            </a:r>
            <a:r>
              <a:rPr lang="en-US" b="1" dirty="0" smtClean="0">
                <a:solidFill>
                  <a:srgbClr val="FFFF00"/>
                </a:solidFill>
                <a:latin typeface="Arial Rounded MT Bold" panose="020F0704030504030204" pitchFamily="34" charset="0"/>
              </a:rPr>
              <a:t> System</a:t>
            </a:r>
            <a:endParaRPr lang="en-US" b="1" dirty="0">
              <a:solidFill>
                <a:srgbClr val="FFFF00"/>
              </a:solidFill>
              <a:latin typeface="Arial Rounded MT Bold" panose="020F0704030504030204" pitchFamily="34" charset="0"/>
            </a:endParaRPr>
          </a:p>
        </p:txBody>
      </p:sp>
      <p:sp>
        <p:nvSpPr>
          <p:cNvPr id="5" name="Down Arrow 4"/>
          <p:cNvSpPr/>
          <p:nvPr/>
        </p:nvSpPr>
        <p:spPr>
          <a:xfrm>
            <a:off x="7847012" y="1678430"/>
            <a:ext cx="228600" cy="683770"/>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60048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
            <a:ext cx="12188825" cy="6857888"/>
          </a:xfrm>
          <a:prstGeom prst="rect">
            <a:avLst/>
          </a:prstGeom>
        </p:spPr>
      </p:pic>
    </p:spTree>
    <p:extLst>
      <p:ext uri="{BB962C8B-B14F-4D97-AF65-F5344CB8AC3E}">
        <p14:creationId xmlns:p14="http://schemas.microsoft.com/office/powerpoint/2010/main" val="393556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
            <a:ext cx="12188825" cy="6857888"/>
          </a:xfrm>
          <a:prstGeom prst="rect">
            <a:avLst/>
          </a:prstGeom>
        </p:spPr>
      </p:pic>
    </p:spTree>
    <p:extLst>
      <p:ext uri="{BB962C8B-B14F-4D97-AF65-F5344CB8AC3E}">
        <p14:creationId xmlns:p14="http://schemas.microsoft.com/office/powerpoint/2010/main" val="402050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Implement Plan</a:t>
            </a:r>
          </a:p>
        </p:txBody>
      </p:sp>
      <p:sp>
        <p:nvSpPr>
          <p:cNvPr id="7" name="TextBox 6"/>
          <p:cNvSpPr txBox="1"/>
          <p:nvPr/>
        </p:nvSpPr>
        <p:spPr>
          <a:xfrm>
            <a:off x="4934842" y="452522"/>
            <a:ext cx="6811673" cy="5323148"/>
          </a:xfrm>
          <a:prstGeom prst="rect">
            <a:avLst/>
          </a:prstGeom>
          <a:noFill/>
        </p:spPr>
        <p:txBody>
          <a:bodyPr wrap="square" rtlCol="0">
            <a:spAutoFit/>
          </a:bodyPr>
          <a:lstStyle/>
          <a:p>
            <a:r>
              <a:rPr lang="en-US" sz="1799" b="1" dirty="0"/>
              <a:t>Illinois Valley Flood Resiliency Alliance Accomplishments:</a:t>
            </a:r>
          </a:p>
          <a:p>
            <a:endParaRPr lang="en-US" sz="1799" dirty="0"/>
          </a:p>
          <a:p>
            <a:pPr marL="342797" indent="-342797">
              <a:buFont typeface="+mj-lt"/>
              <a:buAutoNum type="arabicPeriod"/>
            </a:pPr>
            <a:r>
              <a:rPr lang="en-US" sz="1600" dirty="0"/>
              <a:t>The Alliance of LaSalle, Grundy, Bureau, Kendall, and Putnam counties has developed an informal resiliency plan for the region</a:t>
            </a:r>
          </a:p>
          <a:p>
            <a:pPr marL="342797" indent="-342797">
              <a:buFont typeface="+mj-lt"/>
              <a:buAutoNum type="arabicPeriod"/>
            </a:pPr>
            <a:endParaRPr lang="en-US" sz="1600" dirty="0"/>
          </a:p>
          <a:p>
            <a:pPr marL="342797" indent="-342797">
              <a:buFont typeface="+mj-lt"/>
              <a:buAutoNum type="arabicPeriod"/>
            </a:pPr>
            <a:r>
              <a:rPr lang="en-US" sz="1600" dirty="0"/>
              <a:t>Alliance members meet quarterly to discuss best practices and strategies for flooding</a:t>
            </a:r>
          </a:p>
          <a:p>
            <a:pPr marL="799860" lvl="1" indent="-342797">
              <a:buFont typeface="Arial" panose="020B0604020202020204" pitchFamily="34" charset="0"/>
              <a:buChar char="•"/>
            </a:pPr>
            <a:endParaRPr lang="en-US" sz="1600" dirty="0"/>
          </a:p>
          <a:p>
            <a:pPr marL="799860" lvl="1" indent="-342797">
              <a:buFont typeface="Arial" panose="020B0604020202020204" pitchFamily="34" charset="0"/>
              <a:buChar char="•"/>
            </a:pPr>
            <a:r>
              <a:rPr lang="en-US" sz="1600" dirty="0"/>
              <a:t>Floodplain 101 and Elevation Certificate training conducted by the Illinois Office of Water Resources</a:t>
            </a:r>
          </a:p>
          <a:p>
            <a:pPr marL="799860" lvl="1" indent="-342797">
              <a:buFont typeface="Arial" panose="020B0604020202020204" pitchFamily="34" charset="0"/>
              <a:buChar char="•"/>
            </a:pPr>
            <a:endParaRPr lang="en-US" sz="1600" dirty="0"/>
          </a:p>
          <a:p>
            <a:pPr marL="799860" lvl="1" indent="-342797">
              <a:buFont typeface="Arial" panose="020B0604020202020204" pitchFamily="34" charset="0"/>
              <a:buChar char="•"/>
            </a:pPr>
            <a:r>
              <a:rPr lang="en-US" sz="1600" dirty="0"/>
              <a:t>Mitigation grant training conducted by the Illinois Emergency Management Agency and Northcentral Illinois Council of Governments</a:t>
            </a:r>
          </a:p>
          <a:p>
            <a:pPr marL="799860" lvl="1" indent="-342797">
              <a:buFont typeface="Arial" panose="020B0604020202020204" pitchFamily="34" charset="0"/>
              <a:buChar char="•"/>
            </a:pPr>
            <a:endParaRPr lang="en-US" sz="1600" dirty="0"/>
          </a:p>
          <a:p>
            <a:pPr marL="799860" lvl="1" indent="-342797">
              <a:buFont typeface="Arial" panose="020B0604020202020204" pitchFamily="34" charset="0"/>
              <a:buChar char="•"/>
            </a:pPr>
            <a:r>
              <a:rPr lang="en-US" sz="1600" dirty="0"/>
              <a:t>Floodplain mapping techniques by the University of Illinois / State Water Survey</a:t>
            </a:r>
          </a:p>
          <a:p>
            <a:pPr marL="799860" lvl="1" indent="-342797">
              <a:buFont typeface="Arial" panose="020B0604020202020204" pitchFamily="34" charset="0"/>
              <a:buChar char="•"/>
            </a:pPr>
            <a:endParaRPr lang="en-US" sz="1600" dirty="0"/>
          </a:p>
          <a:p>
            <a:pPr marL="799860" lvl="1" indent="-342797">
              <a:buFont typeface="Arial" panose="020B0604020202020204" pitchFamily="34" charset="0"/>
              <a:buChar char="•"/>
            </a:pPr>
            <a:r>
              <a:rPr lang="en-US" sz="1600" dirty="0"/>
              <a:t>Flood Fighting School by the U.S. Army Corps of Engineers</a:t>
            </a:r>
          </a:p>
          <a:p>
            <a:pPr marL="799860" lvl="1" indent="-342797">
              <a:buFont typeface="Arial" panose="020B0604020202020204" pitchFamily="34" charset="0"/>
              <a:buChar char="•"/>
            </a:pPr>
            <a:endParaRPr lang="en-US" sz="1600" dirty="0"/>
          </a:p>
          <a:p>
            <a:pPr marL="799860" lvl="1" indent="-342797">
              <a:buFont typeface="Arial" panose="020B0604020202020204" pitchFamily="34" charset="0"/>
              <a:buChar char="•"/>
            </a:pPr>
            <a:r>
              <a:rPr lang="en-US" sz="1600" dirty="0"/>
              <a:t>HAZUS tool and LiDAR acquisition by the University of Illinois</a:t>
            </a:r>
          </a:p>
        </p:txBody>
      </p:sp>
      <p:pic>
        <p:nvPicPr>
          <p:cNvPr id="15" name="Picture 14"/>
          <p:cNvPicPr>
            <a:picLocks noChangeAspect="1"/>
          </p:cNvPicPr>
          <p:nvPr/>
        </p:nvPicPr>
        <p:blipFill>
          <a:blip r:embed="rId2"/>
          <a:stretch>
            <a:fillRect/>
          </a:stretch>
        </p:blipFill>
        <p:spPr>
          <a:xfrm>
            <a:off x="558201" y="2462936"/>
            <a:ext cx="4159437" cy="2331113"/>
          </a:xfrm>
          <a:prstGeom prst="rect">
            <a:avLst/>
          </a:prstGeom>
        </p:spPr>
      </p:pic>
    </p:spTree>
    <p:extLst>
      <p:ext uri="{BB962C8B-B14F-4D97-AF65-F5344CB8AC3E}">
        <p14:creationId xmlns:p14="http://schemas.microsoft.com/office/powerpoint/2010/main" val="1775386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Implement Plan</a:t>
            </a:r>
          </a:p>
        </p:txBody>
      </p:sp>
      <p:sp>
        <p:nvSpPr>
          <p:cNvPr id="7" name="TextBox 6"/>
          <p:cNvSpPr txBox="1"/>
          <p:nvPr/>
        </p:nvSpPr>
        <p:spPr>
          <a:xfrm>
            <a:off x="5132257" y="678580"/>
            <a:ext cx="6811673" cy="5292378"/>
          </a:xfrm>
          <a:prstGeom prst="rect">
            <a:avLst/>
          </a:prstGeom>
          <a:noFill/>
        </p:spPr>
        <p:txBody>
          <a:bodyPr wrap="square" rtlCol="0">
            <a:spAutoFit/>
          </a:bodyPr>
          <a:lstStyle/>
          <a:p>
            <a:r>
              <a:rPr lang="en-US" sz="1799" b="1" dirty="0"/>
              <a:t>Illinois Valley Flood Resiliency Alliance Accomplishments (</a:t>
            </a:r>
            <a:r>
              <a:rPr lang="en-US" sz="1799" dirty="0"/>
              <a:t>continued</a:t>
            </a:r>
            <a:r>
              <a:rPr lang="en-US" sz="1799" b="1" dirty="0"/>
              <a:t>):</a:t>
            </a:r>
          </a:p>
          <a:p>
            <a:endParaRPr lang="en-US" sz="1799" dirty="0"/>
          </a:p>
          <a:p>
            <a:pPr marL="342797" indent="-342797">
              <a:buFont typeface="+mj-lt"/>
              <a:buAutoNum type="arabicPeriod" startAt="3"/>
            </a:pPr>
            <a:r>
              <a:rPr lang="en-US" sz="1600" dirty="0"/>
              <a:t>Towns in the area are working on flood damage prevention ordinances that would fit their specific needs, restrictive zoning, and storm water regulations</a:t>
            </a:r>
          </a:p>
          <a:p>
            <a:pPr marL="342797" indent="-342797">
              <a:buFont typeface="+mj-lt"/>
              <a:buAutoNum type="arabicPeriod" startAt="3"/>
            </a:pPr>
            <a:endParaRPr lang="en-US" sz="1600" dirty="0"/>
          </a:p>
          <a:p>
            <a:pPr marL="342797" indent="-342797">
              <a:buFont typeface="+mj-lt"/>
              <a:buAutoNum type="arabicPeriod" startAt="3"/>
            </a:pPr>
            <a:r>
              <a:rPr lang="en-US" sz="1600" dirty="0"/>
              <a:t>24 new Certified Floodplain Managers in the 38</a:t>
            </a:r>
            <a:r>
              <a:rPr lang="en-US" sz="1600" baseline="30000" dirty="0"/>
              <a:t>th</a:t>
            </a:r>
            <a:r>
              <a:rPr lang="en-US" sz="1600" dirty="0"/>
              <a:t> Senate district</a:t>
            </a:r>
          </a:p>
          <a:p>
            <a:pPr marL="342797" indent="-342797">
              <a:buFont typeface="+mj-lt"/>
              <a:buAutoNum type="arabicPeriod" startAt="3"/>
            </a:pPr>
            <a:endParaRPr lang="en-US" sz="1600" dirty="0"/>
          </a:p>
          <a:p>
            <a:pPr marL="342797" indent="-342797">
              <a:buFont typeface="+mj-lt"/>
              <a:buAutoNum type="arabicPeriod" startAt="3"/>
            </a:pPr>
            <a:r>
              <a:rPr lang="en-US" sz="1600" dirty="0"/>
              <a:t>Good relationships and friendships between IVFRA, Federal Government, and leaders in flood prevention</a:t>
            </a:r>
          </a:p>
          <a:p>
            <a:pPr marL="342797" indent="-342797">
              <a:buFont typeface="+mj-lt"/>
              <a:buAutoNum type="arabicPeriod" startAt="3"/>
            </a:pPr>
            <a:endParaRPr lang="en-US" sz="1600" dirty="0"/>
          </a:p>
          <a:p>
            <a:pPr marL="342797" indent="-342797">
              <a:buFont typeface="+mj-lt"/>
              <a:buAutoNum type="arabicPeriod" startAt="6"/>
            </a:pPr>
            <a:r>
              <a:rPr lang="en-US" sz="1600" dirty="0"/>
              <a:t>Mike Sutfin (City of Ottawa, IVFRA leader) on a federal Homeland Security task force interested in the outcome of this regional alliance and may potentially extend this model on a national level.</a:t>
            </a:r>
          </a:p>
          <a:p>
            <a:pPr marL="342797" indent="-342797">
              <a:buFont typeface="+mj-lt"/>
              <a:buAutoNum type="arabicPeriod" startAt="6"/>
            </a:pPr>
            <a:endParaRPr lang="en-US" sz="1600" dirty="0"/>
          </a:p>
          <a:p>
            <a:pPr marL="342797" indent="-342797">
              <a:buFont typeface="+mj-lt"/>
              <a:buAutoNum type="arabicPeriod" startAt="6"/>
            </a:pPr>
            <a:r>
              <a:rPr lang="en-US" sz="1600" dirty="0"/>
              <a:t>The U.S. Army Corps of Engineers secured Silver Jackets funding to assist the IVFRA in (a) documenting and building upon their action plan and (b) creating a template so that this concept can be replicated, scaled, and shared in other regions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870" y="1984691"/>
            <a:ext cx="4225459" cy="3169095"/>
          </a:xfrm>
          <a:prstGeom prst="rect">
            <a:avLst/>
          </a:prstGeom>
        </p:spPr>
      </p:pic>
    </p:spTree>
    <p:extLst>
      <p:ext uri="{BB962C8B-B14F-4D97-AF65-F5344CB8AC3E}">
        <p14:creationId xmlns:p14="http://schemas.microsoft.com/office/powerpoint/2010/main" val="1613131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7960" y="411949"/>
            <a:ext cx="5267314" cy="4023263"/>
          </a:xfrm>
        </p:spPr>
        <p:txBody>
          <a:bodyPr>
            <a:normAutofit fontScale="90000"/>
          </a:bodyPr>
          <a:lstStyle/>
          <a:p>
            <a:r>
              <a:rPr lang="en-US" dirty="0" smtClean="0"/>
              <a:t>Results of IVFRA:</a:t>
            </a:r>
            <a:br>
              <a:rPr lang="en-US" dirty="0" smtClean="0"/>
            </a:br>
            <a:r>
              <a:rPr lang="en-US" dirty="0"/>
              <a:t/>
            </a:r>
            <a:br>
              <a:rPr lang="en-US" dirty="0"/>
            </a:br>
            <a:r>
              <a:rPr lang="en-US" dirty="0" smtClean="0"/>
              <a:t>The Illinois valley flood resiliency alliance has produced Measurable benefits for Member communities and the surrounding area</a:t>
            </a:r>
            <a:br>
              <a:rPr lang="en-US" dirty="0" smtClean="0"/>
            </a:br>
            <a:endParaRPr lang="en-US" dirty="0"/>
          </a:p>
        </p:txBody>
      </p:sp>
      <p:sp>
        <p:nvSpPr>
          <p:cNvPr id="5" name="Slide Number Placeholder 4"/>
          <p:cNvSpPr>
            <a:spLocks noGrp="1"/>
          </p:cNvSpPr>
          <p:nvPr>
            <p:ph type="sldNum" sz="quarter" idx="11"/>
          </p:nvPr>
        </p:nvSpPr>
        <p:spPr/>
        <p:txBody>
          <a:bodyPr/>
          <a:lstStyle/>
          <a:p>
            <a:fld id="{9A257827-C34C-4251-B995-96C9C233CCC8}" type="slidenum">
              <a:rPr lang="en-US" smtClean="0"/>
              <a:pPr/>
              <a:t>35</a:t>
            </a:fld>
            <a:endParaRPr lang="en-US"/>
          </a:p>
        </p:txBody>
      </p:sp>
      <p:pic>
        <p:nvPicPr>
          <p:cNvPr id="6" name="Picture 5"/>
          <p:cNvPicPr>
            <a:picLocks noChangeAspect="1"/>
          </p:cNvPicPr>
          <p:nvPr/>
        </p:nvPicPr>
        <p:blipFill>
          <a:blip r:embed="rId2"/>
          <a:stretch>
            <a:fillRect/>
          </a:stretch>
        </p:blipFill>
        <p:spPr>
          <a:xfrm>
            <a:off x="637584" y="1582313"/>
            <a:ext cx="5604955" cy="3759491"/>
          </a:xfrm>
          <a:prstGeom prst="rect">
            <a:avLst/>
          </a:prstGeom>
        </p:spPr>
      </p:pic>
      <p:sp>
        <p:nvSpPr>
          <p:cNvPr id="8" name="TextBox 7"/>
          <p:cNvSpPr txBox="1"/>
          <p:nvPr/>
        </p:nvSpPr>
        <p:spPr>
          <a:xfrm>
            <a:off x="561247" y="5429894"/>
            <a:ext cx="2105059" cy="246157"/>
          </a:xfrm>
          <a:prstGeom prst="rect">
            <a:avLst/>
          </a:prstGeom>
          <a:noFill/>
        </p:spPr>
        <p:txBody>
          <a:bodyPr wrap="square" rtlCol="0">
            <a:spAutoFit/>
          </a:bodyPr>
          <a:lstStyle/>
          <a:p>
            <a:r>
              <a:rPr lang="en-US" sz="1000" dirty="0"/>
              <a:t>www.morrisherald-news.com</a:t>
            </a:r>
          </a:p>
        </p:txBody>
      </p:sp>
    </p:spTree>
    <p:extLst>
      <p:ext uri="{BB962C8B-B14F-4D97-AF65-F5344CB8AC3E}">
        <p14:creationId xmlns:p14="http://schemas.microsoft.com/office/powerpoint/2010/main" val="30424675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Results of IVFRA</a:t>
            </a:r>
          </a:p>
        </p:txBody>
      </p:sp>
      <p:sp>
        <p:nvSpPr>
          <p:cNvPr id="3" name="Content Placeholder 2"/>
          <p:cNvSpPr>
            <a:spLocks noGrp="1"/>
          </p:cNvSpPr>
          <p:nvPr>
            <p:ph idx="1"/>
          </p:nvPr>
        </p:nvSpPr>
        <p:spPr>
          <a:xfrm>
            <a:off x="406295" y="1226124"/>
            <a:ext cx="6134316" cy="4716820"/>
          </a:xfrm>
        </p:spPr>
        <p:txBody>
          <a:bodyPr numCol="1">
            <a:normAutofit lnSpcReduction="10000"/>
          </a:bodyPr>
          <a:lstStyle/>
          <a:p>
            <a:r>
              <a:rPr lang="en-US" sz="2199" u="sng" dirty="0"/>
              <a:t>Measurable benefit #1</a:t>
            </a:r>
            <a:r>
              <a:rPr lang="en-US" sz="2199" dirty="0"/>
              <a:t>:  Improved communication during February 2018 high water event response</a:t>
            </a:r>
          </a:p>
          <a:p>
            <a:pPr marL="342797" indent="-342797">
              <a:buFont typeface="Arial" panose="020B0604020202020204" pitchFamily="34" charset="0"/>
              <a:buChar char="•"/>
            </a:pPr>
            <a:r>
              <a:rPr lang="en-US" sz="2199" dirty="0"/>
              <a:t>“Senator </a:t>
            </a:r>
            <a:r>
              <a:rPr lang="en-US" sz="2199" dirty="0" err="1"/>
              <a:t>Rezin</a:t>
            </a:r>
            <a:r>
              <a:rPr lang="en-US" sz="2199" dirty="0"/>
              <a:t>, along with Mike </a:t>
            </a:r>
            <a:r>
              <a:rPr lang="en-US" sz="2199" dirty="0" err="1"/>
              <a:t>Sutfin</a:t>
            </a:r>
            <a:r>
              <a:rPr lang="en-US" sz="2199" dirty="0"/>
              <a:t>, Ottawa’s Building and Zoning Official, and members of the Illinois Valley Flood Resiliency Alliance, discussed flooding concerns in our area.”</a:t>
            </a:r>
          </a:p>
          <a:p>
            <a:pPr marL="342797" indent="-342797">
              <a:buFont typeface="Arial" panose="020B0604020202020204" pitchFamily="34" charset="0"/>
              <a:buChar char="•"/>
            </a:pPr>
            <a:r>
              <a:rPr lang="en-US" sz="2199" dirty="0"/>
              <a:t>“The discussions included officials with the Illinois Department of Natural Resources, U.S. Army Corp of Engineers, certified floodplain managers, emergency response personnel with LaSalle and Grundy Counties, among others.”</a:t>
            </a:r>
          </a:p>
          <a:p>
            <a:pPr marL="685594" lvl="2" indent="0">
              <a:buNone/>
            </a:pPr>
            <a:r>
              <a:rPr lang="en-US" sz="1799" dirty="0"/>
              <a:t>-wcsjnews.com</a:t>
            </a:r>
          </a:p>
          <a:p>
            <a:pPr marL="342797" indent="-342797">
              <a:buFont typeface="Arial" panose="020B0604020202020204" pitchFamily="34" charset="0"/>
              <a:buChar char="•"/>
            </a:pPr>
            <a:endParaRPr lang="en-US" sz="2199" dirty="0"/>
          </a:p>
        </p:txBody>
      </p:sp>
      <p:sp>
        <p:nvSpPr>
          <p:cNvPr id="5" name="Slide Number Placeholder 4"/>
          <p:cNvSpPr>
            <a:spLocks noGrp="1"/>
          </p:cNvSpPr>
          <p:nvPr>
            <p:ph type="sldNum" sz="quarter" idx="11"/>
          </p:nvPr>
        </p:nvSpPr>
        <p:spPr/>
        <p:txBody>
          <a:bodyPr/>
          <a:lstStyle/>
          <a:p>
            <a:fld id="{9A257827-C34C-4251-B995-96C9C233CCC8}" type="slidenum">
              <a:rPr lang="en-US" smtClean="0"/>
              <a:pPr/>
              <a:t>36</a:t>
            </a:fld>
            <a:endParaRPr lang="en-US"/>
          </a:p>
        </p:txBody>
      </p:sp>
      <p:pic>
        <p:nvPicPr>
          <p:cNvPr id="6" name="Picture 5"/>
          <p:cNvPicPr>
            <a:picLocks noChangeAspect="1"/>
          </p:cNvPicPr>
          <p:nvPr/>
        </p:nvPicPr>
        <p:blipFill>
          <a:blip r:embed="rId2"/>
          <a:stretch>
            <a:fillRect/>
          </a:stretch>
        </p:blipFill>
        <p:spPr>
          <a:xfrm>
            <a:off x="6791501" y="275459"/>
            <a:ext cx="4865056" cy="5533537"/>
          </a:xfrm>
          <a:prstGeom prst="rect">
            <a:avLst/>
          </a:prstGeom>
          <a:ln>
            <a:solidFill>
              <a:schemeClr val="tx1"/>
            </a:solidFill>
          </a:ln>
        </p:spPr>
      </p:pic>
    </p:spTree>
    <p:extLst>
      <p:ext uri="{BB962C8B-B14F-4D97-AF65-F5344CB8AC3E}">
        <p14:creationId xmlns:p14="http://schemas.microsoft.com/office/powerpoint/2010/main" val="3264908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Results of IVFRA</a:t>
            </a:r>
          </a:p>
        </p:txBody>
      </p:sp>
      <p:sp>
        <p:nvSpPr>
          <p:cNvPr id="3" name="Content Placeholder 2"/>
          <p:cNvSpPr>
            <a:spLocks noGrp="1"/>
          </p:cNvSpPr>
          <p:nvPr>
            <p:ph idx="1"/>
          </p:nvPr>
        </p:nvSpPr>
        <p:spPr>
          <a:xfrm>
            <a:off x="6373968" y="1081701"/>
            <a:ext cx="5205415" cy="4716820"/>
          </a:xfrm>
        </p:spPr>
        <p:txBody>
          <a:bodyPr numCol="1"/>
          <a:lstStyle/>
          <a:p>
            <a:r>
              <a:rPr lang="en-US" u="sng" dirty="0" smtClean="0"/>
              <a:t>Measurable benefit #2</a:t>
            </a:r>
            <a:r>
              <a:rPr lang="en-US" dirty="0" smtClean="0"/>
              <a:t>:  University of Illinois HAZAS survey in City of Ottawa estimated return on investment and cumulative losses avoided from buyout structures since 1996.</a:t>
            </a:r>
          </a:p>
          <a:p>
            <a:pPr marL="342797" indent="-342797">
              <a:buFont typeface="Arial" panose="020B0604020202020204" pitchFamily="34" charset="0"/>
              <a:buChar char="•"/>
            </a:pPr>
            <a:r>
              <a:rPr lang="en-US" dirty="0" smtClean="0"/>
              <a:t>ROI:  </a:t>
            </a:r>
            <a:r>
              <a:rPr lang="en-US" dirty="0" smtClean="0"/>
              <a:t>196</a:t>
            </a:r>
            <a:r>
              <a:rPr lang="en-US" dirty="0" smtClean="0"/>
              <a:t>%</a:t>
            </a:r>
            <a:endParaRPr lang="en-US" dirty="0" smtClean="0"/>
          </a:p>
          <a:p>
            <a:pPr marL="342797" indent="-342797">
              <a:buFont typeface="Arial" panose="020B0604020202020204" pitchFamily="34" charset="0"/>
              <a:buChar char="•"/>
            </a:pPr>
            <a:r>
              <a:rPr lang="en-US" dirty="0" smtClean="0"/>
              <a:t>Cumulative losses avoided:  </a:t>
            </a:r>
            <a:r>
              <a:rPr lang="en-US" dirty="0" smtClean="0"/>
              <a:t>$9,565,303</a:t>
            </a:r>
            <a:endParaRPr lang="en-US" dirty="0"/>
          </a:p>
        </p:txBody>
      </p:sp>
      <p:sp>
        <p:nvSpPr>
          <p:cNvPr id="5" name="Slide Number Placeholder 4"/>
          <p:cNvSpPr>
            <a:spLocks noGrp="1"/>
          </p:cNvSpPr>
          <p:nvPr>
            <p:ph type="sldNum" sz="quarter" idx="11"/>
          </p:nvPr>
        </p:nvSpPr>
        <p:spPr/>
        <p:txBody>
          <a:bodyPr/>
          <a:lstStyle/>
          <a:p>
            <a:fld id="{9A257827-C34C-4251-B995-96C9C233CCC8}" type="slidenum">
              <a:rPr lang="en-US" smtClean="0"/>
              <a:pPr/>
              <a:t>37</a:t>
            </a:fld>
            <a:endParaRPr lang="en-US"/>
          </a:p>
        </p:txBody>
      </p:sp>
      <p:sp>
        <p:nvSpPr>
          <p:cNvPr id="7" name="TextBox 6"/>
          <p:cNvSpPr txBox="1"/>
          <p:nvPr/>
        </p:nvSpPr>
        <p:spPr>
          <a:xfrm>
            <a:off x="485066" y="5886975"/>
            <a:ext cx="8171487" cy="400006"/>
          </a:xfrm>
          <a:prstGeom prst="rect">
            <a:avLst/>
          </a:prstGeom>
          <a:noFill/>
        </p:spPr>
        <p:txBody>
          <a:bodyPr wrap="square" rtlCol="0">
            <a:spAutoFit/>
          </a:bodyPr>
          <a:lstStyle/>
          <a:p>
            <a:r>
              <a:rPr lang="en-US" sz="1000" dirty="0" err="1"/>
              <a:t>McVay</a:t>
            </a:r>
            <a:r>
              <a:rPr lang="en-US" sz="1000" dirty="0"/>
              <a:t>, B., </a:t>
            </a:r>
            <a:r>
              <a:rPr lang="en-US" sz="1000" dirty="0" err="1"/>
              <a:t>Hanstad</a:t>
            </a:r>
            <a:r>
              <a:rPr lang="en-US" sz="1000" dirty="0"/>
              <a:t>, C., and </a:t>
            </a:r>
            <a:r>
              <a:rPr lang="en-US" sz="1000" dirty="0" err="1"/>
              <a:t>McConkey</a:t>
            </a:r>
            <a:r>
              <a:rPr lang="en-US" sz="1000" dirty="0"/>
              <a:t>, S. “Estimating the Return on Investment of Buyouts:  Loss Avoidance Study for the City of Ottawa, Illinois” PowerPoint presentation, Illinois State Water Survey, University of Illinois, 2018.</a:t>
            </a:r>
          </a:p>
        </p:txBody>
      </p:sp>
      <p:graphicFrame>
        <p:nvGraphicFramePr>
          <p:cNvPr id="4" name="Table 3"/>
          <p:cNvGraphicFramePr>
            <a:graphicFrameLocks noGrp="1"/>
          </p:cNvGraphicFramePr>
          <p:nvPr>
            <p:extLst>
              <p:ext uri="{D42A27DB-BD31-4B8C-83A1-F6EECF244321}">
                <p14:modId xmlns:p14="http://schemas.microsoft.com/office/powerpoint/2010/main" val="421316418"/>
              </p:ext>
            </p:extLst>
          </p:nvPr>
        </p:nvGraphicFramePr>
        <p:xfrm>
          <a:off x="227012" y="1554480"/>
          <a:ext cx="5943600" cy="3474720"/>
        </p:xfrm>
        <a:graphic>
          <a:graphicData uri="http://schemas.openxmlformats.org/drawingml/2006/table">
            <a:tbl>
              <a:tblPr firstRow="1" firstCol="1" bandRow="1">
                <a:tableStyleId>{3B4B98B0-60AC-42C2-AFA5-B58CD77FA1E5}</a:tableStyleId>
              </a:tblPr>
              <a:tblGrid>
                <a:gridCol w="1097280"/>
                <a:gridCol w="1097280"/>
                <a:gridCol w="1280160"/>
                <a:gridCol w="1371600"/>
                <a:gridCol w="1097280"/>
              </a:tblGrid>
              <a:tr h="473075">
                <a:tc>
                  <a:txBody>
                    <a:bodyPr/>
                    <a:lstStyle/>
                    <a:p>
                      <a:pPr marL="0" marR="0" indent="0" algn="ctr">
                        <a:lnSpc>
                          <a:spcPct val="125000"/>
                        </a:lnSpc>
                        <a:spcBef>
                          <a:spcPts val="0"/>
                        </a:spcBef>
                        <a:spcAft>
                          <a:spcPts val="0"/>
                        </a:spcAft>
                      </a:pPr>
                      <a:r>
                        <a:rPr lang="en-US" sz="1100" dirty="0">
                          <a:solidFill>
                            <a:srgbClr val="FF0000"/>
                          </a:solidFill>
                          <a:effectLst/>
                        </a:rPr>
                        <a:t>Year of Flood Event</a:t>
                      </a:r>
                      <a:endPar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25000"/>
                        </a:lnSpc>
                        <a:spcBef>
                          <a:spcPts val="0"/>
                        </a:spcBef>
                        <a:spcAft>
                          <a:spcPts val="0"/>
                        </a:spcAft>
                      </a:pPr>
                      <a:r>
                        <a:rPr lang="en-US" sz="1100">
                          <a:solidFill>
                            <a:srgbClr val="FF0000"/>
                          </a:solidFill>
                          <a:effectLst/>
                        </a:rPr>
                        <a:t>Structures with Potential Losses Avoided</a:t>
                      </a:r>
                      <a:r>
                        <a:rPr lang="en-US" sz="1100" baseline="30000">
                          <a:solidFill>
                            <a:srgbClr val="FF0000"/>
                          </a:solidFill>
                          <a:effectLst/>
                        </a:rPr>
                        <a:t>2</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25000"/>
                        </a:lnSpc>
                        <a:spcBef>
                          <a:spcPts val="0"/>
                        </a:spcBef>
                        <a:spcAft>
                          <a:spcPts val="0"/>
                        </a:spcAft>
                      </a:pPr>
                      <a:r>
                        <a:rPr lang="en-US" sz="1100">
                          <a:solidFill>
                            <a:srgbClr val="FF0000"/>
                          </a:solidFill>
                          <a:effectLst/>
                        </a:rPr>
                        <a:t>Cumulative Total Losses Avoided (Estimated)</a:t>
                      </a:r>
                      <a:r>
                        <a:rPr lang="en-US" sz="1100" baseline="30000">
                          <a:solidFill>
                            <a:srgbClr val="FF0000"/>
                          </a:solidFill>
                          <a:effectLst/>
                        </a:rPr>
                        <a:t>1</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25000"/>
                        </a:lnSpc>
                        <a:spcBef>
                          <a:spcPts val="0"/>
                        </a:spcBef>
                        <a:spcAft>
                          <a:spcPts val="0"/>
                        </a:spcAft>
                      </a:pPr>
                      <a:r>
                        <a:rPr lang="en-US" sz="1100">
                          <a:solidFill>
                            <a:srgbClr val="FF0000"/>
                          </a:solidFill>
                          <a:effectLst/>
                        </a:rPr>
                        <a:t>Cumulative Project Investment</a:t>
                      </a:r>
                      <a:r>
                        <a:rPr lang="en-US" sz="1100" baseline="30000">
                          <a:solidFill>
                            <a:srgbClr val="FF0000"/>
                          </a:solidFill>
                          <a:effectLst/>
                        </a:rPr>
                        <a:t>1</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25000"/>
                        </a:lnSpc>
                        <a:spcBef>
                          <a:spcPts val="0"/>
                        </a:spcBef>
                        <a:spcAft>
                          <a:spcPts val="0"/>
                        </a:spcAft>
                      </a:pPr>
                      <a:r>
                        <a:rPr lang="en-US" sz="1100">
                          <a:solidFill>
                            <a:srgbClr val="FF0000"/>
                          </a:solidFill>
                          <a:effectLst/>
                        </a:rPr>
                        <a:t>ROI</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137160">
                <a:tc>
                  <a:txBody>
                    <a:bodyPr/>
                    <a:lstStyle/>
                    <a:p>
                      <a:pPr marL="0" marR="0" indent="0" algn="ctr">
                        <a:lnSpc>
                          <a:spcPct val="125000"/>
                        </a:lnSpc>
                        <a:spcBef>
                          <a:spcPts val="0"/>
                        </a:spcBef>
                        <a:spcAft>
                          <a:spcPts val="0"/>
                        </a:spcAft>
                      </a:pPr>
                      <a:r>
                        <a:rPr lang="en-US" sz="1100">
                          <a:solidFill>
                            <a:srgbClr val="FF0000"/>
                          </a:solidFill>
                          <a:effectLst/>
                        </a:rPr>
                        <a:t>1998</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25000"/>
                        </a:lnSpc>
                        <a:spcBef>
                          <a:spcPts val="0"/>
                        </a:spcBef>
                        <a:spcAft>
                          <a:spcPts val="0"/>
                        </a:spcAft>
                      </a:pPr>
                      <a:r>
                        <a:rPr lang="en-US" sz="1100">
                          <a:solidFill>
                            <a:srgbClr val="FF0000"/>
                          </a:solidFill>
                          <a:effectLst/>
                        </a:rPr>
                        <a:t>6</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274320" indent="0" algn="r">
                        <a:lnSpc>
                          <a:spcPct val="125000"/>
                        </a:lnSpc>
                        <a:spcBef>
                          <a:spcPts val="0"/>
                        </a:spcBef>
                        <a:spcAft>
                          <a:spcPts val="0"/>
                        </a:spcAft>
                      </a:pPr>
                      <a:r>
                        <a:rPr lang="en-US" sz="1100">
                          <a:solidFill>
                            <a:srgbClr val="FF0000"/>
                          </a:solidFill>
                          <a:effectLst/>
                        </a:rPr>
                        <a:t>$174,029</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indent="0" algn="ctr">
                        <a:lnSpc>
                          <a:spcPct val="125000"/>
                        </a:lnSpc>
                        <a:spcBef>
                          <a:spcPts val="0"/>
                        </a:spcBef>
                        <a:spcAft>
                          <a:spcPts val="0"/>
                        </a:spcAft>
                      </a:pPr>
                      <a:r>
                        <a:rPr lang="en-US" sz="1100">
                          <a:solidFill>
                            <a:srgbClr val="FF0000"/>
                          </a:solidFill>
                          <a:effectLst/>
                        </a:rPr>
                        <a:t>$1,915,702</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25000"/>
                        </a:lnSpc>
                        <a:spcBef>
                          <a:spcPts val="0"/>
                        </a:spcBef>
                        <a:spcAft>
                          <a:spcPts val="0"/>
                        </a:spcAft>
                      </a:pPr>
                      <a:r>
                        <a:rPr lang="en-US" sz="1100">
                          <a:solidFill>
                            <a:srgbClr val="FF0000"/>
                          </a:solidFill>
                          <a:effectLst/>
                        </a:rPr>
                        <a:t>9%</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r h="137160">
                <a:tc>
                  <a:txBody>
                    <a:bodyPr/>
                    <a:lstStyle/>
                    <a:p>
                      <a:pPr marL="0" marR="0" indent="0" algn="ctr">
                        <a:lnSpc>
                          <a:spcPct val="125000"/>
                        </a:lnSpc>
                        <a:spcBef>
                          <a:spcPts val="0"/>
                        </a:spcBef>
                        <a:spcAft>
                          <a:spcPts val="0"/>
                        </a:spcAft>
                      </a:pPr>
                      <a:r>
                        <a:rPr lang="en-US" sz="1100">
                          <a:solidFill>
                            <a:srgbClr val="FF0000"/>
                          </a:solidFill>
                          <a:effectLst/>
                        </a:rPr>
                        <a:t>1999</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25000"/>
                        </a:lnSpc>
                        <a:spcBef>
                          <a:spcPts val="0"/>
                        </a:spcBef>
                        <a:spcAft>
                          <a:spcPts val="0"/>
                        </a:spcAft>
                      </a:pPr>
                      <a:r>
                        <a:rPr lang="en-US" sz="1100">
                          <a:solidFill>
                            <a:srgbClr val="FF0000"/>
                          </a:solidFill>
                          <a:effectLst/>
                        </a:rPr>
                        <a:t>1</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274320" indent="0" algn="r">
                        <a:lnSpc>
                          <a:spcPct val="125000"/>
                        </a:lnSpc>
                        <a:spcBef>
                          <a:spcPts val="0"/>
                        </a:spcBef>
                        <a:spcAft>
                          <a:spcPts val="0"/>
                        </a:spcAft>
                      </a:pPr>
                      <a:r>
                        <a:rPr lang="en-US" sz="1100">
                          <a:solidFill>
                            <a:srgbClr val="FF0000"/>
                          </a:solidFill>
                          <a:effectLst/>
                        </a:rPr>
                        <a:t>$177,005</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indent="0" algn="ctr">
                        <a:lnSpc>
                          <a:spcPct val="125000"/>
                        </a:lnSpc>
                        <a:spcBef>
                          <a:spcPts val="0"/>
                        </a:spcBef>
                        <a:spcAft>
                          <a:spcPts val="0"/>
                        </a:spcAft>
                      </a:pPr>
                      <a:r>
                        <a:rPr lang="en-US" sz="1100">
                          <a:solidFill>
                            <a:srgbClr val="FF0000"/>
                          </a:solidFill>
                          <a:effectLst/>
                        </a:rPr>
                        <a:t>$2,911,012</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indent="0" algn="ctr">
                        <a:lnSpc>
                          <a:spcPct val="125000"/>
                        </a:lnSpc>
                        <a:spcBef>
                          <a:spcPts val="0"/>
                        </a:spcBef>
                        <a:spcAft>
                          <a:spcPts val="0"/>
                        </a:spcAft>
                      </a:pPr>
                      <a:r>
                        <a:rPr lang="en-US" sz="1100">
                          <a:solidFill>
                            <a:srgbClr val="FF0000"/>
                          </a:solidFill>
                          <a:effectLst/>
                        </a:rPr>
                        <a:t>6%</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r h="137160">
                <a:tc>
                  <a:txBody>
                    <a:bodyPr/>
                    <a:lstStyle/>
                    <a:p>
                      <a:pPr marL="0" marR="0" indent="0" algn="ctr">
                        <a:lnSpc>
                          <a:spcPct val="125000"/>
                        </a:lnSpc>
                        <a:spcBef>
                          <a:spcPts val="0"/>
                        </a:spcBef>
                        <a:spcAft>
                          <a:spcPts val="0"/>
                        </a:spcAft>
                      </a:pPr>
                      <a:r>
                        <a:rPr lang="en-US" sz="1100">
                          <a:solidFill>
                            <a:srgbClr val="FF0000"/>
                          </a:solidFill>
                          <a:effectLst/>
                        </a:rPr>
                        <a:t>2001</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25000"/>
                        </a:lnSpc>
                        <a:spcBef>
                          <a:spcPts val="0"/>
                        </a:spcBef>
                        <a:spcAft>
                          <a:spcPts val="0"/>
                        </a:spcAft>
                      </a:pPr>
                      <a:r>
                        <a:rPr lang="en-US" sz="1100">
                          <a:solidFill>
                            <a:srgbClr val="FF0000"/>
                          </a:solidFill>
                          <a:effectLst/>
                        </a:rPr>
                        <a:t>3</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274320" indent="0" algn="r">
                        <a:lnSpc>
                          <a:spcPct val="125000"/>
                        </a:lnSpc>
                        <a:spcBef>
                          <a:spcPts val="0"/>
                        </a:spcBef>
                        <a:spcAft>
                          <a:spcPts val="0"/>
                        </a:spcAft>
                      </a:pPr>
                      <a:r>
                        <a:rPr lang="en-US" sz="1100">
                          <a:solidFill>
                            <a:srgbClr val="FF0000"/>
                          </a:solidFill>
                          <a:effectLst/>
                        </a:rPr>
                        <a:t>$184,721</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indent="0" algn="ctr">
                        <a:lnSpc>
                          <a:spcPct val="125000"/>
                        </a:lnSpc>
                        <a:spcBef>
                          <a:spcPts val="0"/>
                        </a:spcBef>
                        <a:spcAft>
                          <a:spcPts val="0"/>
                        </a:spcAft>
                      </a:pPr>
                      <a:r>
                        <a:rPr lang="en-US" sz="1100">
                          <a:solidFill>
                            <a:srgbClr val="FF0000"/>
                          </a:solidFill>
                          <a:effectLst/>
                        </a:rPr>
                        <a:t>$4,051,154</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indent="0" algn="ctr">
                        <a:lnSpc>
                          <a:spcPct val="125000"/>
                        </a:lnSpc>
                        <a:spcBef>
                          <a:spcPts val="0"/>
                        </a:spcBef>
                        <a:spcAft>
                          <a:spcPts val="0"/>
                        </a:spcAft>
                      </a:pPr>
                      <a:r>
                        <a:rPr lang="en-US" sz="1100">
                          <a:solidFill>
                            <a:srgbClr val="FF0000"/>
                          </a:solidFill>
                          <a:effectLst/>
                        </a:rPr>
                        <a:t>5%</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r h="137160">
                <a:tc>
                  <a:txBody>
                    <a:bodyPr/>
                    <a:lstStyle/>
                    <a:p>
                      <a:pPr marL="0" marR="0" indent="0" algn="ctr">
                        <a:lnSpc>
                          <a:spcPct val="125000"/>
                        </a:lnSpc>
                        <a:spcBef>
                          <a:spcPts val="0"/>
                        </a:spcBef>
                        <a:spcAft>
                          <a:spcPts val="0"/>
                        </a:spcAft>
                      </a:pPr>
                      <a:r>
                        <a:rPr lang="en-US" sz="1100">
                          <a:solidFill>
                            <a:srgbClr val="FF0000"/>
                          </a:solidFill>
                          <a:effectLst/>
                        </a:rPr>
                        <a:t>2002</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25000"/>
                        </a:lnSpc>
                        <a:spcBef>
                          <a:spcPts val="0"/>
                        </a:spcBef>
                        <a:spcAft>
                          <a:spcPts val="0"/>
                        </a:spcAft>
                      </a:pPr>
                      <a:r>
                        <a:rPr lang="en-US" sz="1100">
                          <a:solidFill>
                            <a:srgbClr val="FF0000"/>
                          </a:solidFill>
                          <a:effectLst/>
                        </a:rPr>
                        <a:t>12</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274320" indent="0" algn="r">
                        <a:lnSpc>
                          <a:spcPct val="125000"/>
                        </a:lnSpc>
                        <a:spcBef>
                          <a:spcPts val="0"/>
                        </a:spcBef>
                        <a:spcAft>
                          <a:spcPts val="0"/>
                        </a:spcAft>
                      </a:pPr>
                      <a:r>
                        <a:rPr lang="en-US" sz="1100">
                          <a:solidFill>
                            <a:srgbClr val="FF0000"/>
                          </a:solidFill>
                          <a:effectLst/>
                        </a:rPr>
                        <a:t>$387,573</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indent="0" algn="ctr">
                        <a:lnSpc>
                          <a:spcPct val="125000"/>
                        </a:lnSpc>
                        <a:spcBef>
                          <a:spcPts val="0"/>
                        </a:spcBef>
                        <a:spcAft>
                          <a:spcPts val="0"/>
                        </a:spcAft>
                      </a:pPr>
                      <a:r>
                        <a:rPr lang="en-US" sz="1100">
                          <a:solidFill>
                            <a:srgbClr val="FF0000"/>
                          </a:solidFill>
                          <a:effectLst/>
                        </a:rPr>
                        <a:t>$4,051,154</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indent="0" algn="ctr">
                        <a:lnSpc>
                          <a:spcPct val="125000"/>
                        </a:lnSpc>
                        <a:spcBef>
                          <a:spcPts val="0"/>
                        </a:spcBef>
                        <a:spcAft>
                          <a:spcPts val="0"/>
                        </a:spcAft>
                      </a:pPr>
                      <a:r>
                        <a:rPr lang="en-US" sz="1100">
                          <a:solidFill>
                            <a:srgbClr val="FF0000"/>
                          </a:solidFill>
                          <a:effectLst/>
                        </a:rPr>
                        <a:t>10%</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r h="137160">
                <a:tc>
                  <a:txBody>
                    <a:bodyPr/>
                    <a:lstStyle/>
                    <a:p>
                      <a:pPr marL="0" marR="0" indent="0" algn="ctr">
                        <a:lnSpc>
                          <a:spcPct val="125000"/>
                        </a:lnSpc>
                        <a:spcBef>
                          <a:spcPts val="0"/>
                        </a:spcBef>
                        <a:spcAft>
                          <a:spcPts val="0"/>
                        </a:spcAft>
                      </a:pPr>
                      <a:r>
                        <a:rPr lang="en-US" sz="1100">
                          <a:solidFill>
                            <a:srgbClr val="FF0000"/>
                          </a:solidFill>
                          <a:effectLst/>
                        </a:rPr>
                        <a:t>2004</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25000"/>
                        </a:lnSpc>
                        <a:spcBef>
                          <a:spcPts val="0"/>
                        </a:spcBef>
                        <a:spcAft>
                          <a:spcPts val="0"/>
                        </a:spcAft>
                      </a:pPr>
                      <a:r>
                        <a:rPr lang="en-US" sz="1100">
                          <a:solidFill>
                            <a:srgbClr val="FF0000"/>
                          </a:solidFill>
                          <a:effectLst/>
                        </a:rPr>
                        <a:t>1</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274320" indent="0" algn="r">
                        <a:lnSpc>
                          <a:spcPct val="125000"/>
                        </a:lnSpc>
                        <a:spcBef>
                          <a:spcPts val="0"/>
                        </a:spcBef>
                        <a:spcAft>
                          <a:spcPts val="0"/>
                        </a:spcAft>
                      </a:pPr>
                      <a:r>
                        <a:rPr lang="en-US" sz="1100">
                          <a:solidFill>
                            <a:srgbClr val="FF0000"/>
                          </a:solidFill>
                          <a:effectLst/>
                        </a:rPr>
                        <a:t>$390,954</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indent="0" algn="ctr">
                        <a:lnSpc>
                          <a:spcPct val="125000"/>
                        </a:lnSpc>
                        <a:spcBef>
                          <a:spcPts val="0"/>
                        </a:spcBef>
                        <a:spcAft>
                          <a:spcPts val="0"/>
                        </a:spcAft>
                      </a:pPr>
                      <a:r>
                        <a:rPr lang="en-US" sz="1100">
                          <a:solidFill>
                            <a:srgbClr val="FF0000"/>
                          </a:solidFill>
                          <a:effectLst/>
                        </a:rPr>
                        <a:t>$4,051,154</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indent="0" algn="ctr">
                        <a:lnSpc>
                          <a:spcPct val="125000"/>
                        </a:lnSpc>
                        <a:spcBef>
                          <a:spcPts val="0"/>
                        </a:spcBef>
                        <a:spcAft>
                          <a:spcPts val="0"/>
                        </a:spcAft>
                      </a:pPr>
                      <a:r>
                        <a:rPr lang="en-US" sz="1100">
                          <a:solidFill>
                            <a:srgbClr val="FF0000"/>
                          </a:solidFill>
                          <a:effectLst/>
                        </a:rPr>
                        <a:t>10%</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r h="137160">
                <a:tc>
                  <a:txBody>
                    <a:bodyPr/>
                    <a:lstStyle/>
                    <a:p>
                      <a:pPr marL="0" marR="0" indent="0" algn="ctr">
                        <a:lnSpc>
                          <a:spcPct val="125000"/>
                        </a:lnSpc>
                        <a:spcBef>
                          <a:spcPts val="0"/>
                        </a:spcBef>
                        <a:spcAft>
                          <a:spcPts val="0"/>
                        </a:spcAft>
                      </a:pPr>
                      <a:r>
                        <a:rPr lang="en-US" sz="1100">
                          <a:solidFill>
                            <a:srgbClr val="FF0000"/>
                          </a:solidFill>
                          <a:effectLst/>
                        </a:rPr>
                        <a:t>2005</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25000"/>
                        </a:lnSpc>
                        <a:spcBef>
                          <a:spcPts val="0"/>
                        </a:spcBef>
                        <a:spcAft>
                          <a:spcPts val="0"/>
                        </a:spcAft>
                      </a:pPr>
                      <a:r>
                        <a:rPr lang="en-US" sz="1100">
                          <a:solidFill>
                            <a:srgbClr val="FF0000"/>
                          </a:solidFill>
                          <a:effectLst/>
                        </a:rPr>
                        <a:t>18</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274320" indent="0" algn="r">
                        <a:lnSpc>
                          <a:spcPct val="125000"/>
                        </a:lnSpc>
                        <a:spcBef>
                          <a:spcPts val="0"/>
                        </a:spcBef>
                        <a:spcAft>
                          <a:spcPts val="0"/>
                        </a:spcAft>
                      </a:pPr>
                      <a:r>
                        <a:rPr lang="en-US" sz="1100">
                          <a:solidFill>
                            <a:srgbClr val="FF0000"/>
                          </a:solidFill>
                          <a:effectLst/>
                        </a:rPr>
                        <a:t>$661,207</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indent="0" algn="ctr">
                        <a:lnSpc>
                          <a:spcPct val="125000"/>
                        </a:lnSpc>
                        <a:spcBef>
                          <a:spcPts val="0"/>
                        </a:spcBef>
                        <a:spcAft>
                          <a:spcPts val="0"/>
                        </a:spcAft>
                      </a:pPr>
                      <a:r>
                        <a:rPr lang="en-US" sz="1100">
                          <a:solidFill>
                            <a:srgbClr val="FF0000"/>
                          </a:solidFill>
                          <a:effectLst/>
                        </a:rPr>
                        <a:t>$4,051,154</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indent="0" algn="ctr">
                        <a:lnSpc>
                          <a:spcPct val="125000"/>
                        </a:lnSpc>
                        <a:spcBef>
                          <a:spcPts val="0"/>
                        </a:spcBef>
                        <a:spcAft>
                          <a:spcPts val="0"/>
                        </a:spcAft>
                      </a:pPr>
                      <a:r>
                        <a:rPr lang="en-US" sz="1100">
                          <a:solidFill>
                            <a:srgbClr val="FF0000"/>
                          </a:solidFill>
                          <a:effectLst/>
                        </a:rPr>
                        <a:t>16%</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r h="137160">
                <a:tc>
                  <a:txBody>
                    <a:bodyPr/>
                    <a:lstStyle/>
                    <a:p>
                      <a:pPr marL="0" marR="0" indent="0" algn="ctr">
                        <a:lnSpc>
                          <a:spcPct val="125000"/>
                        </a:lnSpc>
                        <a:spcBef>
                          <a:spcPts val="0"/>
                        </a:spcBef>
                        <a:spcAft>
                          <a:spcPts val="0"/>
                        </a:spcAft>
                      </a:pPr>
                      <a:r>
                        <a:rPr lang="en-US" sz="1100">
                          <a:solidFill>
                            <a:srgbClr val="FF0000"/>
                          </a:solidFill>
                          <a:effectLst/>
                        </a:rPr>
                        <a:t>2007</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25000"/>
                        </a:lnSpc>
                        <a:spcBef>
                          <a:spcPts val="0"/>
                        </a:spcBef>
                        <a:spcAft>
                          <a:spcPts val="0"/>
                        </a:spcAft>
                      </a:pPr>
                      <a:r>
                        <a:rPr lang="en-US" sz="1100">
                          <a:solidFill>
                            <a:srgbClr val="FF0000"/>
                          </a:solidFill>
                          <a:effectLst/>
                        </a:rPr>
                        <a:t>46</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274320" indent="0" algn="r">
                        <a:lnSpc>
                          <a:spcPct val="125000"/>
                        </a:lnSpc>
                        <a:spcBef>
                          <a:spcPts val="0"/>
                        </a:spcBef>
                        <a:spcAft>
                          <a:spcPts val="0"/>
                        </a:spcAft>
                      </a:pPr>
                      <a:r>
                        <a:rPr lang="en-US" sz="1100">
                          <a:solidFill>
                            <a:srgbClr val="FF0000"/>
                          </a:solidFill>
                          <a:effectLst/>
                        </a:rPr>
                        <a:t>$1,532,380</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indent="0" algn="ctr">
                        <a:lnSpc>
                          <a:spcPct val="125000"/>
                        </a:lnSpc>
                        <a:spcBef>
                          <a:spcPts val="0"/>
                        </a:spcBef>
                        <a:spcAft>
                          <a:spcPts val="0"/>
                        </a:spcAft>
                      </a:pPr>
                      <a:r>
                        <a:rPr lang="en-US" sz="1100">
                          <a:solidFill>
                            <a:srgbClr val="FF0000"/>
                          </a:solidFill>
                          <a:effectLst/>
                        </a:rPr>
                        <a:t>$4,051,154</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indent="0" algn="ctr">
                        <a:lnSpc>
                          <a:spcPct val="125000"/>
                        </a:lnSpc>
                        <a:spcBef>
                          <a:spcPts val="0"/>
                        </a:spcBef>
                        <a:spcAft>
                          <a:spcPts val="0"/>
                        </a:spcAft>
                      </a:pPr>
                      <a:r>
                        <a:rPr lang="en-US" sz="1100">
                          <a:solidFill>
                            <a:srgbClr val="FF0000"/>
                          </a:solidFill>
                          <a:effectLst/>
                        </a:rPr>
                        <a:t>38%</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r h="137160">
                <a:tc>
                  <a:txBody>
                    <a:bodyPr/>
                    <a:lstStyle/>
                    <a:p>
                      <a:pPr marL="0" marR="0" indent="0" algn="ctr">
                        <a:lnSpc>
                          <a:spcPct val="125000"/>
                        </a:lnSpc>
                        <a:spcBef>
                          <a:spcPts val="0"/>
                        </a:spcBef>
                        <a:spcAft>
                          <a:spcPts val="0"/>
                        </a:spcAft>
                      </a:pPr>
                      <a:r>
                        <a:rPr lang="en-US" sz="1100">
                          <a:solidFill>
                            <a:srgbClr val="FF0000"/>
                          </a:solidFill>
                          <a:effectLst/>
                        </a:rPr>
                        <a:t>2008</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25000"/>
                        </a:lnSpc>
                        <a:spcBef>
                          <a:spcPts val="0"/>
                        </a:spcBef>
                        <a:spcAft>
                          <a:spcPts val="0"/>
                        </a:spcAft>
                      </a:pPr>
                      <a:r>
                        <a:rPr lang="en-US" sz="1100">
                          <a:solidFill>
                            <a:srgbClr val="FF0000"/>
                          </a:solidFill>
                          <a:effectLst/>
                        </a:rPr>
                        <a:t>54</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274320" indent="0" algn="r">
                        <a:lnSpc>
                          <a:spcPct val="125000"/>
                        </a:lnSpc>
                        <a:spcBef>
                          <a:spcPts val="0"/>
                        </a:spcBef>
                        <a:spcAft>
                          <a:spcPts val="0"/>
                        </a:spcAft>
                      </a:pPr>
                      <a:r>
                        <a:rPr lang="en-US" sz="1100" dirty="0">
                          <a:solidFill>
                            <a:srgbClr val="FF0000"/>
                          </a:solidFill>
                          <a:effectLst/>
                        </a:rPr>
                        <a:t>$3,807,223</a:t>
                      </a:r>
                      <a:endPar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indent="0" algn="ctr">
                        <a:lnSpc>
                          <a:spcPct val="125000"/>
                        </a:lnSpc>
                        <a:spcBef>
                          <a:spcPts val="0"/>
                        </a:spcBef>
                        <a:spcAft>
                          <a:spcPts val="0"/>
                        </a:spcAft>
                      </a:pPr>
                      <a:r>
                        <a:rPr lang="en-US" sz="1100">
                          <a:solidFill>
                            <a:srgbClr val="FF0000"/>
                          </a:solidFill>
                          <a:effectLst/>
                        </a:rPr>
                        <a:t>$4,051,154</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indent="0" algn="ctr">
                        <a:lnSpc>
                          <a:spcPct val="125000"/>
                        </a:lnSpc>
                        <a:spcBef>
                          <a:spcPts val="0"/>
                        </a:spcBef>
                        <a:spcAft>
                          <a:spcPts val="0"/>
                        </a:spcAft>
                      </a:pPr>
                      <a:r>
                        <a:rPr lang="en-US" sz="1100">
                          <a:solidFill>
                            <a:srgbClr val="FF0000"/>
                          </a:solidFill>
                          <a:effectLst/>
                        </a:rPr>
                        <a:t>94%</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r h="137160">
                <a:tc>
                  <a:txBody>
                    <a:bodyPr/>
                    <a:lstStyle/>
                    <a:p>
                      <a:pPr marL="0" marR="0" indent="0" algn="ctr">
                        <a:lnSpc>
                          <a:spcPct val="125000"/>
                        </a:lnSpc>
                        <a:spcBef>
                          <a:spcPts val="0"/>
                        </a:spcBef>
                        <a:spcAft>
                          <a:spcPts val="0"/>
                        </a:spcAft>
                      </a:pPr>
                      <a:r>
                        <a:rPr lang="en-US" sz="1100">
                          <a:solidFill>
                            <a:srgbClr val="FF0000"/>
                          </a:solidFill>
                          <a:effectLst/>
                        </a:rPr>
                        <a:t>2009</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25000"/>
                        </a:lnSpc>
                        <a:spcBef>
                          <a:spcPts val="0"/>
                        </a:spcBef>
                        <a:spcAft>
                          <a:spcPts val="0"/>
                        </a:spcAft>
                      </a:pPr>
                      <a:r>
                        <a:rPr lang="en-US" sz="1100">
                          <a:solidFill>
                            <a:srgbClr val="FF0000"/>
                          </a:solidFill>
                          <a:effectLst/>
                        </a:rPr>
                        <a:t>47</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274320" indent="0" algn="r">
                        <a:lnSpc>
                          <a:spcPct val="125000"/>
                        </a:lnSpc>
                        <a:spcBef>
                          <a:spcPts val="0"/>
                        </a:spcBef>
                        <a:spcAft>
                          <a:spcPts val="0"/>
                        </a:spcAft>
                      </a:pPr>
                      <a:r>
                        <a:rPr lang="en-US" sz="1100">
                          <a:solidFill>
                            <a:srgbClr val="FF0000"/>
                          </a:solidFill>
                          <a:effectLst/>
                        </a:rPr>
                        <a:t>$4,881,644</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indent="0" algn="ctr">
                        <a:lnSpc>
                          <a:spcPct val="125000"/>
                        </a:lnSpc>
                        <a:spcBef>
                          <a:spcPts val="0"/>
                        </a:spcBef>
                        <a:spcAft>
                          <a:spcPts val="0"/>
                        </a:spcAft>
                      </a:pPr>
                      <a:r>
                        <a:rPr lang="en-US" sz="1100">
                          <a:solidFill>
                            <a:srgbClr val="FF0000"/>
                          </a:solidFill>
                          <a:effectLst/>
                        </a:rPr>
                        <a:t>$4,051,154</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indent="0" algn="ctr">
                        <a:lnSpc>
                          <a:spcPct val="125000"/>
                        </a:lnSpc>
                        <a:spcBef>
                          <a:spcPts val="0"/>
                        </a:spcBef>
                        <a:spcAft>
                          <a:spcPts val="0"/>
                        </a:spcAft>
                      </a:pPr>
                      <a:r>
                        <a:rPr lang="en-US" sz="1100">
                          <a:solidFill>
                            <a:srgbClr val="FF0000"/>
                          </a:solidFill>
                          <a:effectLst/>
                        </a:rPr>
                        <a:t>121%</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r h="137160">
                <a:tc>
                  <a:txBody>
                    <a:bodyPr/>
                    <a:lstStyle/>
                    <a:p>
                      <a:pPr marL="0" marR="0" indent="0" algn="ctr">
                        <a:lnSpc>
                          <a:spcPct val="125000"/>
                        </a:lnSpc>
                        <a:spcBef>
                          <a:spcPts val="0"/>
                        </a:spcBef>
                        <a:spcAft>
                          <a:spcPts val="0"/>
                        </a:spcAft>
                      </a:pPr>
                      <a:r>
                        <a:rPr lang="en-US" sz="1100">
                          <a:solidFill>
                            <a:srgbClr val="FF0000"/>
                          </a:solidFill>
                          <a:effectLst/>
                        </a:rPr>
                        <a:t>2013</a:t>
                      </a:r>
                      <a:r>
                        <a:rPr lang="en-US" sz="1100" baseline="30000">
                          <a:solidFill>
                            <a:srgbClr val="FF0000"/>
                          </a:solidFill>
                          <a:effectLst/>
                        </a:rPr>
                        <a:t>3</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25000"/>
                        </a:lnSpc>
                        <a:spcBef>
                          <a:spcPts val="0"/>
                        </a:spcBef>
                        <a:spcAft>
                          <a:spcPts val="0"/>
                        </a:spcAft>
                      </a:pPr>
                      <a:r>
                        <a:rPr lang="en-US" sz="1100">
                          <a:solidFill>
                            <a:srgbClr val="FF0000"/>
                          </a:solidFill>
                          <a:effectLst/>
                        </a:rPr>
                        <a:t>58</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274320" indent="0" algn="r">
                        <a:lnSpc>
                          <a:spcPct val="125000"/>
                        </a:lnSpc>
                        <a:spcBef>
                          <a:spcPts val="0"/>
                        </a:spcBef>
                        <a:spcAft>
                          <a:spcPts val="0"/>
                        </a:spcAft>
                      </a:pPr>
                      <a:r>
                        <a:rPr lang="en-US" sz="1100">
                          <a:solidFill>
                            <a:srgbClr val="FF0000"/>
                          </a:solidFill>
                          <a:effectLst/>
                        </a:rPr>
                        <a:t>$7,464,363</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indent="0" algn="ctr">
                        <a:lnSpc>
                          <a:spcPct val="125000"/>
                        </a:lnSpc>
                        <a:spcBef>
                          <a:spcPts val="0"/>
                        </a:spcBef>
                        <a:spcAft>
                          <a:spcPts val="0"/>
                        </a:spcAft>
                      </a:pPr>
                      <a:r>
                        <a:rPr lang="en-US" sz="1100">
                          <a:solidFill>
                            <a:srgbClr val="FF0000"/>
                          </a:solidFill>
                          <a:effectLst/>
                        </a:rPr>
                        <a:t>$4,879,545</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indent="0" algn="ctr">
                        <a:lnSpc>
                          <a:spcPct val="125000"/>
                        </a:lnSpc>
                        <a:spcBef>
                          <a:spcPts val="0"/>
                        </a:spcBef>
                        <a:spcAft>
                          <a:spcPts val="0"/>
                        </a:spcAft>
                      </a:pPr>
                      <a:r>
                        <a:rPr lang="en-US" sz="1100">
                          <a:solidFill>
                            <a:srgbClr val="FF0000"/>
                          </a:solidFill>
                          <a:effectLst/>
                        </a:rPr>
                        <a:t>153%</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r h="137160">
                <a:tc>
                  <a:txBody>
                    <a:bodyPr/>
                    <a:lstStyle/>
                    <a:p>
                      <a:pPr marL="0" marR="0" indent="0" algn="ctr">
                        <a:lnSpc>
                          <a:spcPct val="125000"/>
                        </a:lnSpc>
                        <a:spcBef>
                          <a:spcPts val="0"/>
                        </a:spcBef>
                        <a:spcAft>
                          <a:spcPts val="0"/>
                        </a:spcAft>
                      </a:pPr>
                      <a:r>
                        <a:rPr lang="en-US" sz="1100">
                          <a:solidFill>
                            <a:srgbClr val="FF0000"/>
                          </a:solidFill>
                          <a:effectLst/>
                        </a:rPr>
                        <a:t>2015</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25000"/>
                        </a:lnSpc>
                        <a:spcBef>
                          <a:spcPts val="0"/>
                        </a:spcBef>
                        <a:spcAft>
                          <a:spcPts val="0"/>
                        </a:spcAft>
                      </a:pPr>
                      <a:r>
                        <a:rPr lang="en-US" sz="1100">
                          <a:solidFill>
                            <a:srgbClr val="FF0000"/>
                          </a:solidFill>
                          <a:effectLst/>
                        </a:rPr>
                        <a:t>20</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274320" indent="0" algn="r">
                        <a:lnSpc>
                          <a:spcPct val="125000"/>
                        </a:lnSpc>
                        <a:spcBef>
                          <a:spcPts val="0"/>
                        </a:spcBef>
                        <a:spcAft>
                          <a:spcPts val="0"/>
                        </a:spcAft>
                      </a:pPr>
                      <a:r>
                        <a:rPr lang="en-US" sz="1100">
                          <a:solidFill>
                            <a:srgbClr val="FF0000"/>
                          </a:solidFill>
                          <a:effectLst/>
                        </a:rPr>
                        <a:t>$7,746,883</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indent="0" algn="ctr">
                        <a:lnSpc>
                          <a:spcPct val="125000"/>
                        </a:lnSpc>
                        <a:spcBef>
                          <a:spcPts val="0"/>
                        </a:spcBef>
                        <a:spcAft>
                          <a:spcPts val="0"/>
                        </a:spcAft>
                      </a:pPr>
                      <a:r>
                        <a:rPr lang="en-US" sz="1100">
                          <a:solidFill>
                            <a:srgbClr val="FF0000"/>
                          </a:solidFill>
                          <a:effectLst/>
                        </a:rPr>
                        <a:t>$4,879,545</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indent="0" algn="ctr">
                        <a:lnSpc>
                          <a:spcPct val="125000"/>
                        </a:lnSpc>
                        <a:spcBef>
                          <a:spcPts val="0"/>
                        </a:spcBef>
                        <a:spcAft>
                          <a:spcPts val="0"/>
                        </a:spcAft>
                      </a:pPr>
                      <a:r>
                        <a:rPr lang="en-US" sz="1100">
                          <a:solidFill>
                            <a:srgbClr val="FF0000"/>
                          </a:solidFill>
                          <a:effectLst/>
                        </a:rPr>
                        <a:t>159%</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r h="137160">
                <a:tc>
                  <a:txBody>
                    <a:bodyPr/>
                    <a:lstStyle/>
                    <a:p>
                      <a:pPr marL="0" marR="0" indent="0" algn="ctr">
                        <a:lnSpc>
                          <a:spcPct val="125000"/>
                        </a:lnSpc>
                        <a:spcBef>
                          <a:spcPts val="0"/>
                        </a:spcBef>
                        <a:spcAft>
                          <a:spcPts val="0"/>
                        </a:spcAft>
                      </a:pPr>
                      <a:r>
                        <a:rPr lang="en-US" sz="1100">
                          <a:solidFill>
                            <a:srgbClr val="FF0000"/>
                          </a:solidFill>
                          <a:effectLst/>
                        </a:rPr>
                        <a:t>2017</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25000"/>
                        </a:lnSpc>
                        <a:spcBef>
                          <a:spcPts val="0"/>
                        </a:spcBef>
                        <a:spcAft>
                          <a:spcPts val="0"/>
                        </a:spcAft>
                      </a:pPr>
                      <a:r>
                        <a:rPr lang="en-US" sz="1100">
                          <a:solidFill>
                            <a:srgbClr val="FF0000"/>
                          </a:solidFill>
                          <a:effectLst/>
                        </a:rPr>
                        <a:t>4</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274320" indent="0" algn="r">
                        <a:lnSpc>
                          <a:spcPct val="125000"/>
                        </a:lnSpc>
                        <a:spcBef>
                          <a:spcPts val="0"/>
                        </a:spcBef>
                        <a:spcAft>
                          <a:spcPts val="0"/>
                        </a:spcAft>
                      </a:pPr>
                      <a:r>
                        <a:rPr lang="en-US" sz="1100">
                          <a:solidFill>
                            <a:srgbClr val="FF0000"/>
                          </a:solidFill>
                          <a:effectLst/>
                        </a:rPr>
                        <a:t>$7,807,273</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indent="0" algn="ctr">
                        <a:lnSpc>
                          <a:spcPct val="125000"/>
                        </a:lnSpc>
                        <a:spcBef>
                          <a:spcPts val="0"/>
                        </a:spcBef>
                        <a:spcAft>
                          <a:spcPts val="0"/>
                        </a:spcAft>
                      </a:pPr>
                      <a:r>
                        <a:rPr lang="en-US" sz="1100">
                          <a:solidFill>
                            <a:srgbClr val="FF0000"/>
                          </a:solidFill>
                          <a:effectLst/>
                        </a:rPr>
                        <a:t>$4,879,545</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indent="0" algn="ctr">
                        <a:lnSpc>
                          <a:spcPct val="125000"/>
                        </a:lnSpc>
                        <a:spcBef>
                          <a:spcPts val="0"/>
                        </a:spcBef>
                        <a:spcAft>
                          <a:spcPts val="0"/>
                        </a:spcAft>
                      </a:pPr>
                      <a:r>
                        <a:rPr lang="en-US" sz="1100">
                          <a:solidFill>
                            <a:srgbClr val="FF0000"/>
                          </a:solidFill>
                          <a:effectLst/>
                        </a:rPr>
                        <a:t>160%</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r h="137160">
                <a:tc>
                  <a:txBody>
                    <a:bodyPr/>
                    <a:lstStyle/>
                    <a:p>
                      <a:pPr marL="0" marR="0" indent="0" algn="ctr">
                        <a:lnSpc>
                          <a:spcPct val="125000"/>
                        </a:lnSpc>
                        <a:spcBef>
                          <a:spcPts val="0"/>
                        </a:spcBef>
                        <a:spcAft>
                          <a:spcPts val="0"/>
                        </a:spcAft>
                      </a:pPr>
                      <a:r>
                        <a:rPr lang="en-US" sz="1100">
                          <a:solidFill>
                            <a:srgbClr val="FF0000"/>
                          </a:solidFill>
                          <a:effectLst/>
                        </a:rPr>
                        <a:t>2018</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25000"/>
                        </a:lnSpc>
                        <a:spcBef>
                          <a:spcPts val="0"/>
                        </a:spcBef>
                        <a:spcAft>
                          <a:spcPts val="0"/>
                        </a:spcAft>
                      </a:pPr>
                      <a:r>
                        <a:rPr lang="en-US" sz="1100">
                          <a:solidFill>
                            <a:srgbClr val="FF0000"/>
                          </a:solidFill>
                          <a:effectLst/>
                        </a:rPr>
                        <a:t>61</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274320" indent="0" algn="r">
                        <a:lnSpc>
                          <a:spcPct val="125000"/>
                        </a:lnSpc>
                        <a:spcBef>
                          <a:spcPts val="0"/>
                        </a:spcBef>
                        <a:spcAft>
                          <a:spcPts val="0"/>
                        </a:spcAft>
                      </a:pPr>
                      <a:r>
                        <a:rPr lang="en-US" sz="1100">
                          <a:solidFill>
                            <a:srgbClr val="FF0000"/>
                          </a:solidFill>
                          <a:effectLst/>
                        </a:rPr>
                        <a:t>$9,565,303</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indent="0" algn="ctr">
                        <a:lnSpc>
                          <a:spcPct val="125000"/>
                        </a:lnSpc>
                        <a:spcBef>
                          <a:spcPts val="0"/>
                        </a:spcBef>
                        <a:spcAft>
                          <a:spcPts val="0"/>
                        </a:spcAft>
                      </a:pPr>
                      <a:r>
                        <a:rPr lang="en-US" sz="1100">
                          <a:solidFill>
                            <a:srgbClr val="FF0000"/>
                          </a:solidFill>
                          <a:effectLst/>
                        </a:rPr>
                        <a:t>$4,879,545</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indent="0" algn="ctr">
                        <a:lnSpc>
                          <a:spcPct val="125000"/>
                        </a:lnSpc>
                        <a:spcBef>
                          <a:spcPts val="0"/>
                        </a:spcBef>
                        <a:spcAft>
                          <a:spcPts val="0"/>
                        </a:spcAft>
                      </a:pPr>
                      <a:r>
                        <a:rPr lang="en-US" sz="1100">
                          <a:solidFill>
                            <a:srgbClr val="FF0000"/>
                          </a:solidFill>
                          <a:effectLst/>
                        </a:rPr>
                        <a:t>196%</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r h="137160">
                <a:tc>
                  <a:txBody>
                    <a:bodyPr/>
                    <a:lstStyle/>
                    <a:p>
                      <a:pPr marL="0" marR="0" indent="0" algn="ctr">
                        <a:lnSpc>
                          <a:spcPct val="125000"/>
                        </a:lnSpc>
                        <a:spcBef>
                          <a:spcPts val="0"/>
                        </a:spcBef>
                        <a:spcAft>
                          <a:spcPts val="0"/>
                        </a:spcAft>
                      </a:pPr>
                      <a:r>
                        <a:rPr lang="en-US" sz="1100">
                          <a:solidFill>
                            <a:srgbClr val="FF0000"/>
                          </a:solidFill>
                          <a:effectLst/>
                        </a:rPr>
                        <a:t>Total</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nSpc>
                          <a:spcPct val="125000"/>
                        </a:lnSpc>
                        <a:spcBef>
                          <a:spcPts val="0"/>
                        </a:spcBef>
                        <a:spcAft>
                          <a:spcPts val="0"/>
                        </a:spcAft>
                      </a:pPr>
                      <a:r>
                        <a:rPr lang="en-US" sz="1100">
                          <a:solidFill>
                            <a:srgbClr val="FF0000"/>
                          </a:solidFill>
                          <a:effectLst/>
                        </a:rPr>
                        <a:t> </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274320" indent="0" algn="r">
                        <a:lnSpc>
                          <a:spcPct val="125000"/>
                        </a:lnSpc>
                        <a:spcBef>
                          <a:spcPts val="0"/>
                        </a:spcBef>
                        <a:spcAft>
                          <a:spcPts val="0"/>
                        </a:spcAft>
                      </a:pPr>
                      <a:r>
                        <a:rPr lang="en-US" sz="1100">
                          <a:solidFill>
                            <a:srgbClr val="FF0000"/>
                          </a:solidFill>
                          <a:effectLst/>
                        </a:rPr>
                        <a:t>$9,565,303</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indent="0" algn="ctr">
                        <a:lnSpc>
                          <a:spcPct val="125000"/>
                        </a:lnSpc>
                        <a:spcBef>
                          <a:spcPts val="0"/>
                        </a:spcBef>
                        <a:spcAft>
                          <a:spcPts val="0"/>
                        </a:spcAft>
                      </a:pPr>
                      <a:r>
                        <a:rPr lang="en-US" sz="1100">
                          <a:solidFill>
                            <a:srgbClr val="FF0000"/>
                          </a:solidFill>
                          <a:effectLst/>
                        </a:rPr>
                        <a:t>$4,879,545</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indent="0" algn="ctr">
                        <a:lnSpc>
                          <a:spcPct val="125000"/>
                        </a:lnSpc>
                        <a:spcBef>
                          <a:spcPts val="0"/>
                        </a:spcBef>
                        <a:spcAft>
                          <a:spcPts val="0"/>
                        </a:spcAft>
                      </a:pPr>
                      <a:r>
                        <a:rPr lang="en-US" sz="1100" dirty="0">
                          <a:solidFill>
                            <a:srgbClr val="FF0000"/>
                          </a:solidFill>
                          <a:effectLst/>
                        </a:rPr>
                        <a:t>196%</a:t>
                      </a:r>
                      <a:endPar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bl>
          </a:graphicData>
        </a:graphic>
      </p:graphicFrame>
    </p:spTree>
    <p:extLst>
      <p:ext uri="{BB962C8B-B14F-4D97-AF65-F5344CB8AC3E}">
        <p14:creationId xmlns:p14="http://schemas.microsoft.com/office/powerpoint/2010/main" val="40127484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Results of IVFRA</a:t>
            </a:r>
          </a:p>
        </p:txBody>
      </p:sp>
      <p:sp>
        <p:nvSpPr>
          <p:cNvPr id="3" name="Content Placeholder 2"/>
          <p:cNvSpPr>
            <a:spLocks noGrp="1"/>
          </p:cNvSpPr>
          <p:nvPr>
            <p:ph idx="1"/>
          </p:nvPr>
        </p:nvSpPr>
        <p:spPr>
          <a:xfrm>
            <a:off x="576793" y="1215242"/>
            <a:ext cx="5416046" cy="4520929"/>
          </a:xfrm>
        </p:spPr>
        <p:txBody>
          <a:bodyPr numCol="1">
            <a:normAutofit lnSpcReduction="10000"/>
          </a:bodyPr>
          <a:lstStyle/>
          <a:p>
            <a:r>
              <a:rPr lang="en-US" sz="2199" u="sng" dirty="0"/>
              <a:t>Measurable benefit #3</a:t>
            </a:r>
            <a:r>
              <a:rPr lang="en-US" sz="2199" dirty="0"/>
              <a:t>:  Clear goals, collaboration, communication, and planning have brought federal grant money into local IVFRA communities.</a:t>
            </a:r>
          </a:p>
          <a:p>
            <a:pPr marL="342797" indent="-342797">
              <a:buFont typeface="Arial" panose="020B0604020202020204" pitchFamily="34" charset="0"/>
              <a:buChar char="•"/>
            </a:pPr>
            <a:r>
              <a:rPr lang="en-US" sz="2199" dirty="0"/>
              <a:t>“‘Out of 12 communities that received federal dollars, four of them are members of our Illinois Valley Flood Resiliency Alliance,’ State Sen. Sue </a:t>
            </a:r>
            <a:r>
              <a:rPr lang="en-US" sz="2199" dirty="0" err="1"/>
              <a:t>Rezin</a:t>
            </a:r>
            <a:r>
              <a:rPr lang="en-US" sz="2199" dirty="0"/>
              <a:t> said.  ‘That speaks volumes to the values of our Flood Alliance.  These are the positive things that can happen when we work together as one group.’”</a:t>
            </a:r>
          </a:p>
          <a:p>
            <a:pPr lvl="1" indent="0">
              <a:buNone/>
            </a:pPr>
            <a:r>
              <a:rPr lang="en-US" sz="2199" dirty="0"/>
              <a:t>-www.senatorrezin.com/News</a:t>
            </a:r>
          </a:p>
        </p:txBody>
      </p:sp>
      <p:sp>
        <p:nvSpPr>
          <p:cNvPr id="5" name="Slide Number Placeholder 4"/>
          <p:cNvSpPr>
            <a:spLocks noGrp="1"/>
          </p:cNvSpPr>
          <p:nvPr>
            <p:ph type="sldNum" sz="quarter" idx="11"/>
          </p:nvPr>
        </p:nvSpPr>
        <p:spPr/>
        <p:txBody>
          <a:bodyPr/>
          <a:lstStyle/>
          <a:p>
            <a:fld id="{9A257827-C34C-4251-B995-96C9C233CCC8}" type="slidenum">
              <a:rPr lang="en-US" smtClean="0"/>
              <a:pPr/>
              <a:t>38</a:t>
            </a:fld>
            <a:endParaRPr lang="en-US"/>
          </a:p>
        </p:txBody>
      </p:sp>
      <p:pic>
        <p:nvPicPr>
          <p:cNvPr id="6" name="Picture 5"/>
          <p:cNvPicPr>
            <a:picLocks noChangeAspect="1"/>
          </p:cNvPicPr>
          <p:nvPr/>
        </p:nvPicPr>
        <p:blipFill>
          <a:blip r:embed="rId2"/>
          <a:stretch>
            <a:fillRect/>
          </a:stretch>
        </p:blipFill>
        <p:spPr>
          <a:xfrm>
            <a:off x="6349590" y="229435"/>
            <a:ext cx="5075921" cy="2805288"/>
          </a:xfrm>
          <a:prstGeom prst="rect">
            <a:avLst/>
          </a:prstGeom>
          <a:ln>
            <a:solidFill>
              <a:schemeClr val="tx1"/>
            </a:solidFill>
          </a:ln>
        </p:spPr>
      </p:pic>
      <p:pic>
        <p:nvPicPr>
          <p:cNvPr id="7" name="Picture 6"/>
          <p:cNvPicPr>
            <a:picLocks noChangeAspect="1"/>
          </p:cNvPicPr>
          <p:nvPr/>
        </p:nvPicPr>
        <p:blipFill>
          <a:blip r:embed="rId3"/>
          <a:stretch>
            <a:fillRect/>
          </a:stretch>
        </p:blipFill>
        <p:spPr>
          <a:xfrm>
            <a:off x="6742885" y="3331410"/>
            <a:ext cx="5075922" cy="3301359"/>
          </a:xfrm>
          <a:prstGeom prst="rect">
            <a:avLst/>
          </a:prstGeom>
          <a:ln>
            <a:solidFill>
              <a:schemeClr val="tx1"/>
            </a:solidFill>
          </a:ln>
        </p:spPr>
      </p:pic>
    </p:spTree>
    <p:extLst>
      <p:ext uri="{BB962C8B-B14F-4D97-AF65-F5344CB8AC3E}">
        <p14:creationId xmlns:p14="http://schemas.microsoft.com/office/powerpoint/2010/main" val="5366797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Results of IVFRA</a:t>
            </a:r>
            <a:endParaRPr lang="en-US" dirty="0">
              <a:solidFill>
                <a:schemeClr val="tx1"/>
              </a:solidFill>
            </a:endParaRPr>
          </a:p>
        </p:txBody>
      </p:sp>
      <p:sp>
        <p:nvSpPr>
          <p:cNvPr id="3" name="Content Placeholder 2"/>
          <p:cNvSpPr>
            <a:spLocks noGrp="1"/>
          </p:cNvSpPr>
          <p:nvPr>
            <p:ph idx="1"/>
          </p:nvPr>
        </p:nvSpPr>
        <p:spPr>
          <a:xfrm>
            <a:off x="7770376" y="1226124"/>
            <a:ext cx="3544710" cy="4716820"/>
          </a:xfrm>
        </p:spPr>
        <p:txBody>
          <a:bodyPr numCol="1"/>
          <a:lstStyle/>
          <a:p>
            <a:r>
              <a:rPr lang="en-US" u="sng" dirty="0" smtClean="0"/>
              <a:t>Measurable benefit #4</a:t>
            </a:r>
            <a:r>
              <a:rPr lang="en-US" dirty="0" smtClean="0"/>
              <a:t>:  Nearby communities are interested in forming their own flood coalitions</a:t>
            </a:r>
          </a:p>
          <a:p>
            <a:pPr marL="342797" indent="-342797">
              <a:buFont typeface="Arial" panose="020B0604020202020204" pitchFamily="34" charset="0"/>
              <a:buChar char="•"/>
            </a:pPr>
            <a:r>
              <a:rPr lang="en-US" dirty="0" smtClean="0"/>
              <a:t>State Senate district 37</a:t>
            </a:r>
          </a:p>
          <a:p>
            <a:pPr marL="342797" indent="-342797">
              <a:buFont typeface="Arial" panose="020B0604020202020204" pitchFamily="34" charset="0"/>
              <a:buChar char="•"/>
            </a:pPr>
            <a:r>
              <a:rPr lang="en-US" dirty="0" smtClean="0"/>
              <a:t>State Senate district 53</a:t>
            </a:r>
          </a:p>
          <a:p>
            <a:pPr marL="342797" indent="-342797">
              <a:buFont typeface="Arial" panose="020B0604020202020204" pitchFamily="34" charset="0"/>
              <a:buChar char="•"/>
            </a:pPr>
            <a:r>
              <a:rPr lang="en-US" dirty="0" smtClean="0"/>
              <a:t>Quad Cities River Action</a:t>
            </a:r>
            <a:endParaRPr lang="en-US" dirty="0"/>
          </a:p>
        </p:txBody>
      </p:sp>
      <p:sp>
        <p:nvSpPr>
          <p:cNvPr id="5" name="Slide Number Placeholder 4"/>
          <p:cNvSpPr>
            <a:spLocks noGrp="1"/>
          </p:cNvSpPr>
          <p:nvPr>
            <p:ph type="sldNum" sz="quarter" idx="11"/>
          </p:nvPr>
        </p:nvSpPr>
        <p:spPr/>
        <p:txBody>
          <a:bodyPr/>
          <a:lstStyle/>
          <a:p>
            <a:fld id="{9A257827-C34C-4251-B995-96C9C233CCC8}" type="slidenum">
              <a:rPr lang="en-US" smtClean="0"/>
              <a:pPr/>
              <a:t>39</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294" y="1081701"/>
            <a:ext cx="6919088" cy="5346568"/>
          </a:xfrm>
          <a:prstGeom prst="rect">
            <a:avLst/>
          </a:prstGeom>
          <a:ln>
            <a:solidFill>
              <a:schemeClr val="tx1"/>
            </a:solidFill>
          </a:ln>
        </p:spPr>
      </p:pic>
    </p:spTree>
    <p:extLst>
      <p:ext uri="{BB962C8B-B14F-4D97-AF65-F5344CB8AC3E}">
        <p14:creationId xmlns:p14="http://schemas.microsoft.com/office/powerpoint/2010/main" val="67930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4" cy="6915150"/>
          </a:xfrm>
          <a:prstGeom prst="rect">
            <a:avLst/>
          </a:prstGeom>
        </p:spPr>
      </p:pic>
    </p:spTree>
    <p:extLst>
      <p:ext uri="{BB962C8B-B14F-4D97-AF65-F5344CB8AC3E}">
        <p14:creationId xmlns:p14="http://schemas.microsoft.com/office/powerpoint/2010/main" val="374164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Points of contact</a:t>
            </a:r>
            <a:endParaRPr lang="en-US" dirty="0"/>
          </a:p>
        </p:txBody>
      </p:sp>
      <p:sp>
        <p:nvSpPr>
          <p:cNvPr id="3" name="Content Placeholder 2"/>
          <p:cNvSpPr>
            <a:spLocks noGrp="1"/>
          </p:cNvSpPr>
          <p:nvPr>
            <p:ph idx="1"/>
          </p:nvPr>
        </p:nvSpPr>
        <p:spPr>
          <a:xfrm>
            <a:off x="2066710" y="1081701"/>
            <a:ext cx="7000283" cy="4716820"/>
          </a:xfrm>
        </p:spPr>
        <p:txBody>
          <a:bodyPr numCol="1">
            <a:normAutofit fontScale="62500" lnSpcReduction="20000"/>
          </a:bodyPr>
          <a:lstStyle/>
          <a:p>
            <a:r>
              <a:rPr lang="en-US" sz="1999" dirty="0"/>
              <a:t>Mike </a:t>
            </a:r>
            <a:r>
              <a:rPr lang="en-US" sz="1999" dirty="0" err="1"/>
              <a:t>Sutfin</a:t>
            </a:r>
            <a:endParaRPr lang="en-US" sz="1999" dirty="0"/>
          </a:p>
          <a:p>
            <a:r>
              <a:rPr lang="en-US" sz="1999" dirty="0" smtClean="0"/>
              <a:t>Chair, Floodplain Management Committee, IAFSM &amp; Building </a:t>
            </a:r>
            <a:r>
              <a:rPr lang="en-US" sz="1999" dirty="0"/>
              <a:t>&amp; Zoning Official, City of </a:t>
            </a:r>
            <a:r>
              <a:rPr lang="en-US" sz="1999" dirty="0" smtClean="0"/>
              <a:t>Ottawa</a:t>
            </a:r>
          </a:p>
          <a:p>
            <a:r>
              <a:rPr lang="en-US" sz="1999" dirty="0" smtClean="0"/>
              <a:t>815-433-0161 </a:t>
            </a:r>
            <a:r>
              <a:rPr lang="en-US" sz="1999" dirty="0"/>
              <a:t>ext. 219</a:t>
            </a:r>
          </a:p>
          <a:p>
            <a:r>
              <a:rPr lang="en-US" sz="1999" dirty="0"/>
              <a:t>msutfin@cityofottawa.org</a:t>
            </a:r>
          </a:p>
          <a:p>
            <a:endParaRPr lang="en-US" sz="1999" dirty="0"/>
          </a:p>
          <a:p>
            <a:r>
              <a:rPr lang="en-US" sz="1999" dirty="0"/>
              <a:t>Paul Osman</a:t>
            </a:r>
          </a:p>
          <a:p>
            <a:r>
              <a:rPr lang="en-US" sz="1999" dirty="0"/>
              <a:t>OWR Regulatory Programs NFIP and Floodplain Manager, IDNR</a:t>
            </a:r>
          </a:p>
          <a:p>
            <a:r>
              <a:rPr lang="en-US" sz="1999" dirty="0"/>
              <a:t>217-782-4428</a:t>
            </a:r>
          </a:p>
          <a:p>
            <a:r>
              <a:rPr lang="en-US" sz="1999" dirty="0"/>
              <a:t>paul.osman@illinois.gov</a:t>
            </a:r>
          </a:p>
          <a:p>
            <a:endParaRPr lang="en-US" sz="1999" dirty="0"/>
          </a:p>
          <a:p>
            <a:r>
              <a:rPr lang="en-US" sz="1999" dirty="0"/>
              <a:t>Anthony Heddlesten</a:t>
            </a:r>
          </a:p>
          <a:p>
            <a:r>
              <a:rPr lang="en-US" sz="1999" dirty="0"/>
              <a:t>U.S. Army Corps of Engineers, Peoria Flood Area Engineer</a:t>
            </a:r>
          </a:p>
          <a:p>
            <a:r>
              <a:rPr lang="en-US" sz="1999" dirty="0"/>
              <a:t>309-794-5886</a:t>
            </a:r>
          </a:p>
          <a:p>
            <a:r>
              <a:rPr lang="en-US" sz="1999" dirty="0"/>
              <a:t>Anthony.D.Heddlesten@usace.army.mil</a:t>
            </a:r>
          </a:p>
        </p:txBody>
      </p:sp>
      <p:sp>
        <p:nvSpPr>
          <p:cNvPr id="5" name="Slide Number Placeholder 4"/>
          <p:cNvSpPr>
            <a:spLocks noGrp="1"/>
          </p:cNvSpPr>
          <p:nvPr>
            <p:ph type="sldNum" sz="quarter" idx="11"/>
          </p:nvPr>
        </p:nvSpPr>
        <p:spPr/>
        <p:txBody>
          <a:bodyPr/>
          <a:lstStyle/>
          <a:p>
            <a:fld id="{9A257827-C34C-4251-B995-96C9C233CCC8}" type="slidenum">
              <a:rPr lang="en-US" smtClean="0"/>
              <a:pPr/>
              <a:t>40</a:t>
            </a:fld>
            <a:endParaRPr lang="en-US"/>
          </a:p>
        </p:txBody>
      </p:sp>
    </p:spTree>
    <p:extLst>
      <p:ext uri="{BB962C8B-B14F-4D97-AF65-F5344CB8AC3E}">
        <p14:creationId xmlns:p14="http://schemas.microsoft.com/office/powerpoint/2010/main" val="4198299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12" y="0"/>
            <a:ext cx="11430000" cy="6858000"/>
          </a:xfrm>
          <a:prstGeom prst="rect">
            <a:avLst/>
          </a:prstGeom>
        </p:spPr>
      </p:pic>
      <p:sp>
        <p:nvSpPr>
          <p:cNvPr id="3" name="TextBox 2"/>
          <p:cNvSpPr txBox="1"/>
          <p:nvPr/>
        </p:nvSpPr>
        <p:spPr>
          <a:xfrm>
            <a:off x="4646612" y="6019800"/>
            <a:ext cx="2133600" cy="341632"/>
          </a:xfrm>
          <a:prstGeom prst="rect">
            <a:avLst/>
          </a:prstGeom>
          <a:noFill/>
        </p:spPr>
        <p:txBody>
          <a:bodyPr wrap="square" rtlCol="0">
            <a:spAutoFit/>
          </a:bodyPr>
          <a:lstStyle/>
          <a:p>
            <a:pPr algn="ctr">
              <a:lnSpc>
                <a:spcPct val="90000"/>
              </a:lnSpc>
            </a:pPr>
            <a:r>
              <a:rPr lang="en-US" dirty="0" smtClean="0">
                <a:solidFill>
                  <a:srgbClr val="FF0000"/>
                </a:solidFill>
                <a:latin typeface="Arial Black" panose="020B0A04020102020204" pitchFamily="34" charset="0"/>
              </a:rPr>
              <a:t>March, 2009</a:t>
            </a:r>
            <a:endParaRPr lang="en-US"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332598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4" cy="6858000"/>
          </a:xfrm>
          <a:prstGeom prst="rect">
            <a:avLst/>
          </a:prstGeom>
        </p:spPr>
      </p:pic>
    </p:spTree>
    <p:extLst>
      <p:ext uri="{BB962C8B-B14F-4D97-AF65-F5344CB8AC3E}">
        <p14:creationId xmlns:p14="http://schemas.microsoft.com/office/powerpoint/2010/main" val="342955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2013 Flood Sky Dive Chi 02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989" y="0"/>
            <a:ext cx="12342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3"/>
          <p:cNvSpPr txBox="1">
            <a:spLocks noChangeArrowheads="1"/>
          </p:cNvSpPr>
          <p:nvPr/>
        </p:nvSpPr>
        <p:spPr bwMode="auto">
          <a:xfrm>
            <a:off x="7237412" y="6477000"/>
            <a:ext cx="2514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FF0000"/>
                </a:solidFill>
              </a:rPr>
              <a:t>APRIL 19, 2013</a:t>
            </a:r>
          </a:p>
        </p:txBody>
      </p:sp>
    </p:spTree>
    <p:extLst>
      <p:ext uri="{BB962C8B-B14F-4D97-AF65-F5344CB8AC3E}">
        <p14:creationId xmlns:p14="http://schemas.microsoft.com/office/powerpoint/2010/main" val="339614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 t="-821" r="-13" b="821"/>
          <a:stretch/>
        </p:blipFill>
        <p:spPr>
          <a:xfrm>
            <a:off x="531812" y="-1371600"/>
            <a:ext cx="12188824" cy="9141618"/>
          </a:xfrm>
          <a:prstGeom prst="rect">
            <a:avLst/>
          </a:prstGeom>
        </p:spPr>
      </p:pic>
      <p:sp>
        <p:nvSpPr>
          <p:cNvPr id="7" name="TextBox 6"/>
          <p:cNvSpPr txBox="1"/>
          <p:nvPr/>
        </p:nvSpPr>
        <p:spPr>
          <a:xfrm>
            <a:off x="2360612" y="76200"/>
            <a:ext cx="2286000" cy="341632"/>
          </a:xfrm>
          <a:prstGeom prst="rect">
            <a:avLst/>
          </a:prstGeom>
          <a:solidFill>
            <a:schemeClr val="bg1">
              <a:lumMod val="85000"/>
            </a:schemeClr>
          </a:solidFill>
        </p:spPr>
        <p:txBody>
          <a:bodyPr wrap="square" rtlCol="0">
            <a:spAutoFit/>
          </a:bodyPr>
          <a:lstStyle/>
          <a:p>
            <a:pPr algn="ctr">
              <a:lnSpc>
                <a:spcPct val="90000"/>
              </a:lnSpc>
            </a:pPr>
            <a:r>
              <a:rPr lang="en-US" b="1" dirty="0" smtClean="0">
                <a:solidFill>
                  <a:srgbClr val="FF0000"/>
                </a:solidFill>
              </a:rPr>
              <a:t>Senator Rezin</a:t>
            </a:r>
            <a:endParaRPr lang="en-US" b="1" dirty="0">
              <a:solidFill>
                <a:srgbClr val="FF0000"/>
              </a:solidFill>
            </a:endParaRPr>
          </a:p>
        </p:txBody>
      </p:sp>
      <p:sp>
        <p:nvSpPr>
          <p:cNvPr id="8" name="TextBox 7"/>
          <p:cNvSpPr txBox="1"/>
          <p:nvPr/>
        </p:nvSpPr>
        <p:spPr>
          <a:xfrm>
            <a:off x="4646612" y="762000"/>
            <a:ext cx="2590800" cy="341632"/>
          </a:xfrm>
          <a:prstGeom prst="rect">
            <a:avLst/>
          </a:prstGeom>
          <a:solidFill>
            <a:schemeClr val="bg1">
              <a:lumMod val="85000"/>
            </a:schemeClr>
          </a:solidFill>
        </p:spPr>
        <p:txBody>
          <a:bodyPr wrap="square" rtlCol="0">
            <a:spAutoFit/>
          </a:bodyPr>
          <a:lstStyle/>
          <a:p>
            <a:pPr algn="ctr">
              <a:lnSpc>
                <a:spcPct val="90000"/>
              </a:lnSpc>
            </a:pPr>
            <a:r>
              <a:rPr lang="en-US" b="1" dirty="0" smtClean="0">
                <a:solidFill>
                  <a:srgbClr val="FF0000"/>
                </a:solidFill>
              </a:rPr>
              <a:t>Governor Quinn</a:t>
            </a:r>
            <a:endParaRPr lang="en-US" b="1" dirty="0">
              <a:solidFill>
                <a:srgbClr val="FF0000"/>
              </a:solidFill>
            </a:endParaRPr>
          </a:p>
        </p:txBody>
      </p:sp>
      <p:sp>
        <p:nvSpPr>
          <p:cNvPr id="9" name="TextBox 8"/>
          <p:cNvSpPr txBox="1"/>
          <p:nvPr/>
        </p:nvSpPr>
        <p:spPr>
          <a:xfrm>
            <a:off x="6856412" y="1295400"/>
            <a:ext cx="2362200" cy="341632"/>
          </a:xfrm>
          <a:prstGeom prst="rect">
            <a:avLst/>
          </a:prstGeom>
          <a:solidFill>
            <a:schemeClr val="bg1">
              <a:lumMod val="85000"/>
            </a:schemeClr>
          </a:solidFill>
        </p:spPr>
        <p:txBody>
          <a:bodyPr wrap="square" rtlCol="0">
            <a:spAutoFit/>
          </a:bodyPr>
          <a:lstStyle/>
          <a:p>
            <a:pPr algn="ctr">
              <a:lnSpc>
                <a:spcPct val="90000"/>
              </a:lnSpc>
            </a:pPr>
            <a:r>
              <a:rPr lang="en-US" b="1" dirty="0" smtClean="0">
                <a:solidFill>
                  <a:srgbClr val="FF0000"/>
                </a:solidFill>
              </a:rPr>
              <a:t>Mayor </a:t>
            </a:r>
            <a:r>
              <a:rPr lang="en-US" b="1" dirty="0" err="1" smtClean="0">
                <a:solidFill>
                  <a:srgbClr val="FF0000"/>
                </a:solidFill>
              </a:rPr>
              <a:t>Eschbach</a:t>
            </a:r>
            <a:endParaRPr lang="en-US" b="1" dirty="0">
              <a:solidFill>
                <a:srgbClr val="FF0000"/>
              </a:solidFill>
            </a:endParaRPr>
          </a:p>
        </p:txBody>
      </p:sp>
      <p:sp>
        <p:nvSpPr>
          <p:cNvPr id="10" name="TextBox 9"/>
          <p:cNvSpPr txBox="1"/>
          <p:nvPr/>
        </p:nvSpPr>
        <p:spPr>
          <a:xfrm>
            <a:off x="9523412" y="1676400"/>
            <a:ext cx="2514600" cy="341632"/>
          </a:xfrm>
          <a:prstGeom prst="rect">
            <a:avLst/>
          </a:prstGeom>
          <a:solidFill>
            <a:schemeClr val="bg1">
              <a:lumMod val="85000"/>
            </a:schemeClr>
          </a:solidFill>
        </p:spPr>
        <p:txBody>
          <a:bodyPr wrap="square" rtlCol="0">
            <a:spAutoFit/>
          </a:bodyPr>
          <a:lstStyle/>
          <a:p>
            <a:pPr algn="ctr">
              <a:lnSpc>
                <a:spcPct val="90000"/>
              </a:lnSpc>
            </a:pPr>
            <a:r>
              <a:rPr lang="en-US" b="1" dirty="0" smtClean="0">
                <a:solidFill>
                  <a:srgbClr val="FF0000"/>
                </a:solidFill>
              </a:rPr>
              <a:t>Rep. Frank </a:t>
            </a:r>
            <a:r>
              <a:rPr lang="en-US" b="1" dirty="0" err="1" smtClean="0">
                <a:solidFill>
                  <a:srgbClr val="FF0000"/>
                </a:solidFill>
              </a:rPr>
              <a:t>Mautino</a:t>
            </a:r>
            <a:endParaRPr lang="en-US" b="1" dirty="0">
              <a:solidFill>
                <a:srgbClr val="FF0000"/>
              </a:solidFill>
            </a:endParaRPr>
          </a:p>
        </p:txBody>
      </p:sp>
      <p:sp>
        <p:nvSpPr>
          <p:cNvPr id="3" name="TextBox 2"/>
          <p:cNvSpPr txBox="1"/>
          <p:nvPr/>
        </p:nvSpPr>
        <p:spPr>
          <a:xfrm>
            <a:off x="10209212" y="76200"/>
            <a:ext cx="1828800" cy="341632"/>
          </a:xfrm>
          <a:prstGeom prst="rect">
            <a:avLst/>
          </a:prstGeom>
          <a:noFill/>
        </p:spPr>
        <p:txBody>
          <a:bodyPr wrap="square" rtlCol="0">
            <a:spAutoFit/>
          </a:bodyPr>
          <a:lstStyle/>
          <a:p>
            <a:pPr algn="ctr">
              <a:lnSpc>
                <a:spcPct val="90000"/>
              </a:lnSpc>
            </a:pPr>
            <a:r>
              <a:rPr lang="en-US" b="1" dirty="0" smtClean="0">
                <a:solidFill>
                  <a:schemeClr val="tx2"/>
                </a:solidFill>
              </a:rPr>
              <a:t>APRIL 21, 2013</a:t>
            </a:r>
            <a:endParaRPr lang="en-US" b="1" dirty="0">
              <a:solidFill>
                <a:schemeClr val="tx2"/>
              </a:solidFill>
            </a:endParaRPr>
          </a:p>
        </p:txBody>
      </p:sp>
    </p:spTree>
    <p:extLst>
      <p:ext uri="{BB962C8B-B14F-4D97-AF65-F5344CB8AC3E}">
        <p14:creationId xmlns:p14="http://schemas.microsoft.com/office/powerpoint/2010/main" val="80503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4812" y="228600"/>
            <a:ext cx="8458200" cy="3276600"/>
          </a:xfrm>
          <a:ln>
            <a:miter lim="800000"/>
            <a:headEnd/>
            <a:tailEnd/>
          </a:ln>
        </p:spPr>
        <p:txBody>
          <a:bodyPr>
            <a:normAutofit/>
          </a:bodyPr>
          <a:lstStyle/>
          <a:p>
            <a:pPr algn="ctr">
              <a:defRPr/>
            </a:pPr>
            <a:r>
              <a:rPr lang="en-US" dirty="0" smtClean="0"/>
              <a:t>Welcome Community Leaders from the 38</a:t>
            </a:r>
            <a:r>
              <a:rPr lang="en-US" baseline="30000" dirty="0" smtClean="0"/>
              <a:t>th</a:t>
            </a:r>
            <a:r>
              <a:rPr lang="en-US" dirty="0" smtClean="0"/>
              <a:t> District</a:t>
            </a:r>
            <a:endParaRPr lang="en-US" dirty="0"/>
          </a:p>
        </p:txBody>
      </p:sp>
      <p:sp>
        <p:nvSpPr>
          <p:cNvPr id="1028" name="Subtitle 2"/>
          <p:cNvSpPr>
            <a:spLocks noGrp="1"/>
          </p:cNvSpPr>
          <p:nvPr>
            <p:ph type="subTitle" idx="1"/>
          </p:nvPr>
        </p:nvSpPr>
        <p:spPr>
          <a:xfrm>
            <a:off x="1522412" y="3228976"/>
            <a:ext cx="9144000" cy="3629025"/>
          </a:xfrm>
        </p:spPr>
        <p:txBody>
          <a:bodyPr/>
          <a:lstStyle/>
          <a:p>
            <a:endParaRPr lang="en-US" altLang="en-US" sz="3200"/>
          </a:p>
          <a:p>
            <a:endParaRPr lang="en-US" altLang="en-US" sz="3200"/>
          </a:p>
        </p:txBody>
      </p:sp>
      <p:graphicFrame>
        <p:nvGraphicFramePr>
          <p:cNvPr id="1026" name="Object 4"/>
          <p:cNvGraphicFramePr>
            <a:graphicFrameLocks noChangeAspect="1"/>
          </p:cNvGraphicFramePr>
          <p:nvPr>
            <p:extLst>
              <p:ext uri="{D42A27DB-BD31-4B8C-83A1-F6EECF244321}">
                <p14:modId xmlns:p14="http://schemas.microsoft.com/office/powerpoint/2010/main" val="2983575447"/>
              </p:ext>
            </p:extLst>
          </p:nvPr>
        </p:nvGraphicFramePr>
        <p:xfrm>
          <a:off x="1799315" y="3810000"/>
          <a:ext cx="8486097" cy="2438399"/>
        </p:xfrm>
        <a:graphic>
          <a:graphicData uri="http://schemas.openxmlformats.org/presentationml/2006/ole">
            <mc:AlternateContent xmlns:mc="http://schemas.openxmlformats.org/markup-compatibility/2006">
              <mc:Choice xmlns:v="urn:schemas-microsoft-com:vml" Requires="v">
                <p:oleObj spid="_x0000_s2067" name="Document" r:id="rId4" imgW="5717945" imgH="1491217" progId="Word.Document.8">
                  <p:embed/>
                </p:oleObj>
              </mc:Choice>
              <mc:Fallback>
                <p:oleObj name="Document" r:id="rId4" imgW="5717945" imgH="1491217"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9315" y="3810000"/>
                        <a:ext cx="8486097" cy="2438399"/>
                      </a:xfrm>
                      <a:prstGeom prst="rect">
                        <a:avLst/>
                      </a:prstGeom>
                      <a:noFill/>
                      <a:ln>
                        <a:noFill/>
                      </a:ln>
                      <a:effectLst/>
                    </p:spPr>
                  </p:pic>
                </p:oleObj>
              </mc:Fallback>
            </mc:AlternateContent>
          </a:graphicData>
        </a:graphic>
      </p:graphicFrame>
      <p:sp>
        <p:nvSpPr>
          <p:cNvPr id="3" name="TextBox 2"/>
          <p:cNvSpPr txBox="1"/>
          <p:nvPr/>
        </p:nvSpPr>
        <p:spPr>
          <a:xfrm>
            <a:off x="2817812" y="6324600"/>
            <a:ext cx="6400800" cy="341632"/>
          </a:xfrm>
          <a:prstGeom prst="rect">
            <a:avLst/>
          </a:prstGeom>
          <a:noFill/>
        </p:spPr>
        <p:txBody>
          <a:bodyPr wrap="square" rtlCol="0">
            <a:spAutoFit/>
          </a:bodyPr>
          <a:lstStyle/>
          <a:p>
            <a:pPr algn="ctr">
              <a:lnSpc>
                <a:spcPct val="90000"/>
              </a:lnSpc>
            </a:pPr>
            <a:r>
              <a:rPr lang="en-US" dirty="0" smtClean="0"/>
              <a:t>First Organizational Meeting—February 12, 2014</a:t>
            </a:r>
            <a:endParaRPr lang="en-US" dirty="0"/>
          </a:p>
        </p:txBody>
      </p:sp>
    </p:spTree>
    <p:extLst>
      <p:ext uri="{BB962C8B-B14F-4D97-AF65-F5344CB8AC3E}">
        <p14:creationId xmlns:p14="http://schemas.microsoft.com/office/powerpoint/2010/main" val="71073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path" presetSubtype="0" accel="50000" decel="50000" fill="hold" nodeType="clickEffect">
                                  <p:stCondLst>
                                    <p:cond delay="0"/>
                                  </p:stCondLst>
                                  <p:childTnLst>
                                    <p:animMotion origin="layout" path="M -9.2993E-7 -2.22222E-6 C 0.06903 -2.22222E-6 0.12503 0.07454 0.12503 0.16644 C 0.12503 0.25834 0.06903 0.33287 -9.2993E-7 0.33287 C -0.06903 0.33287 -0.12503 0.25834 -0.12503 0.16644 C -0.12503 0.07454 -0.06903 -2.22222E-6 -9.2993E-7 -2.22222E-6 Z " pathEditMode="relative" rAng="0" ptsTypes="AAAAA">
                                      <p:cBhvr>
                                        <p:cTn id="6" dur="2000" fill="hold"/>
                                        <p:tgtEl>
                                          <p:spTgt spid="2"/>
                                        </p:tgtEl>
                                        <p:attrNameLst>
                                          <p:attrName>ppt_x</p:attrName>
                                          <p:attrName>ppt_y</p:attrName>
                                        </p:attrNameLst>
                                      </p:cBhvr>
                                      <p:rCtr x="0" y="16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erenity 16x9">
  <a:themeElements>
    <a:clrScheme name="Serenity_16x9">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a:defPPr>
      </a:lstStyle>
    </a:txDef>
  </a:objectDefaults>
  <a:extraClrSchemeLst/>
</a:theme>
</file>

<file path=ppt/theme/theme2.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11E33DF-2340-4F4E-B874-B73FEFEBFC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Serenity nature presentation (widescreen)</Template>
  <TotalTime>0</TotalTime>
  <Words>1215</Words>
  <Application>Microsoft Office PowerPoint</Application>
  <PresentationFormat>Custom</PresentationFormat>
  <Paragraphs>285</Paragraphs>
  <Slides>40</Slides>
  <Notes>4</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40</vt:i4>
      </vt:variant>
    </vt:vector>
  </HeadingPairs>
  <TitlesOfParts>
    <vt:vector size="53" baseType="lpstr">
      <vt:lpstr>Arial</vt:lpstr>
      <vt:lpstr>Arial Black</vt:lpstr>
      <vt:lpstr>Arial Rounded MT Bold</vt:lpstr>
      <vt:lpstr>ArialMT</vt:lpstr>
      <vt:lpstr>Calibri</vt:lpstr>
      <vt:lpstr>Euphemia</vt:lpstr>
      <vt:lpstr>Georgia</vt:lpstr>
      <vt:lpstr>Times New Roman</vt:lpstr>
      <vt:lpstr>Wingdings</vt:lpstr>
      <vt:lpstr>Wingdings-Regular</vt:lpstr>
      <vt:lpstr>Serenity 16x9</vt:lpstr>
      <vt:lpstr>Document</vt:lpstr>
      <vt:lpstr>Acrobat Document</vt:lpstr>
      <vt:lpstr>UPPER MISSISSIPPI RIVER CONFERENCE 2018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Welcome Community Leaders from the 38th District</vt:lpstr>
      <vt:lpstr>PowerPoint Presentation</vt:lpstr>
      <vt:lpstr>PowerPoint Presentation</vt:lpstr>
      <vt:lpstr>PowerPoint Presentation</vt:lpstr>
      <vt:lpstr>PowerPoint Presentation</vt:lpstr>
      <vt:lpstr>PowerPoint Presentation</vt:lpstr>
      <vt:lpstr>Education and Outreach </vt:lpstr>
      <vt:lpstr>PowerPoint Presentation</vt:lpstr>
      <vt:lpstr>PowerPoint Presentation</vt:lpstr>
      <vt:lpstr>Going Above and Beyond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Implement Plan</vt:lpstr>
      <vt:lpstr>Implement Plan</vt:lpstr>
      <vt:lpstr>Results of IVFRA:  The Illinois valley flood resiliency alliance has produced Measurable benefits for Member communities and the surrounding area </vt:lpstr>
      <vt:lpstr>Results of IVFRA</vt:lpstr>
      <vt:lpstr>Results of IVFRA</vt:lpstr>
      <vt:lpstr>Results of IVFRA</vt:lpstr>
      <vt:lpstr>Results of IVFRA</vt:lpstr>
      <vt:lpstr>Points of contact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2015-02-16T16:48:15Z</dcterms:created>
  <dcterms:modified xsi:type="dcterms:W3CDTF">2018-10-01T19:11:56Z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TC028011099991</vt:lpwstr>
  </property>
</Properties>
</file>